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2"/>
  </p:notesMasterIdLst>
  <p:sldIdLst>
    <p:sldId id="498" r:id="rId3"/>
    <p:sldId id="449" r:id="rId4"/>
    <p:sldId id="324" r:id="rId5"/>
    <p:sldId id="319" r:id="rId6"/>
    <p:sldId id="353" r:id="rId7"/>
    <p:sldId id="354" r:id="rId8"/>
    <p:sldId id="508" r:id="rId9"/>
    <p:sldId id="487" r:id="rId10"/>
    <p:sldId id="430" r:id="rId11"/>
    <p:sldId id="454" r:id="rId12"/>
    <p:sldId id="526" r:id="rId13"/>
    <p:sldId id="510" r:id="rId14"/>
    <p:sldId id="390" r:id="rId15"/>
    <p:sldId id="394" r:id="rId16"/>
    <p:sldId id="360" r:id="rId17"/>
    <p:sldId id="359" r:id="rId18"/>
    <p:sldId id="361" r:id="rId19"/>
    <p:sldId id="469" r:id="rId20"/>
    <p:sldId id="366" r:id="rId21"/>
    <p:sldId id="362" r:id="rId22"/>
    <p:sldId id="419" r:id="rId23"/>
    <p:sldId id="367" r:id="rId24"/>
    <p:sldId id="444" r:id="rId25"/>
    <p:sldId id="489" r:id="rId26"/>
    <p:sldId id="512" r:id="rId27"/>
    <p:sldId id="522" r:id="rId28"/>
    <p:sldId id="505" r:id="rId29"/>
    <p:sldId id="391" r:id="rId30"/>
    <p:sldId id="457" r:id="rId31"/>
    <p:sldId id="479" r:id="rId32"/>
    <p:sldId id="476" r:id="rId33"/>
    <p:sldId id="524" r:id="rId34"/>
    <p:sldId id="482" r:id="rId35"/>
    <p:sldId id="483" r:id="rId36"/>
    <p:sldId id="484" r:id="rId37"/>
    <p:sldId id="485" r:id="rId38"/>
    <p:sldId id="486" r:id="rId39"/>
    <p:sldId id="455" r:id="rId40"/>
    <p:sldId id="517" r:id="rId41"/>
  </p:sldIdLst>
  <p:sldSz cx="18288000" cy="10287000"/>
  <p:notesSz cx="7099300" cy="102346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164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8164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8164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8164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8164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8164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8164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8164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8164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tjana Familio" initials="TF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  <a:srgbClr val="000000"/>
    <a:srgbClr val="E20000"/>
    <a:srgbClr val="33CC33"/>
    <a:srgbClr val="FF33CC"/>
    <a:srgbClr val="CC0099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101" autoAdjust="0"/>
  </p:normalViewPr>
  <p:slideViewPr>
    <p:cSldViewPr>
      <p:cViewPr varScale="1">
        <p:scale>
          <a:sx n="48" d="100"/>
          <a:sy n="48" d="100"/>
        </p:scale>
        <p:origin x="328" y="36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18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a.danielis\Desktop\ANNO%202018-2019\MARKETING\PIANO%20STRATEGICO\Copia%20di%20presenze%20estate%202016-2017-2018%20e%20inverno%2016-17%2017-18%2018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a.danielis\Desktop\ANNO%202018-2019\MARKETING\PIANO%20STRATEGICO\provenienze%20italiani%20estate%202018,%20inverno%20dic%202018-apr%202019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a.danielis\Desktop\ANNO%202018-2019\MARKETING\PIANO%20STRATEGICO\provenienze%20italiani%20estate%202018,%20inverno%20dic%202018-apr%202019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a.danielis\Desktop\ANNO%202018-2019\MARKETING\PIANO%20STRATEGICO\Copia%20di%20presenze%20estate%202016-2017-2018%20e%20inverno%2016-17%2017-18%2018-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lvia.danielis\Desktop\Copia%20di%20Andamento%20Mensile%20apr2018_apr2019%20+%20grafico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a.danielis\Desktop\ANNO%202018-2019\MARKETING\PIANO%20STRATEGICO\provenienze%20italiani%20estate%202018,%20inverno%20dic%202018-apr%2020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a.danielis\Desktop\ANNO%202018-2019\MARKETING\PIANO%20STRATEGICO\provenienze%20italiani%20estate%202018,%20inverno%20dic%202018-apr%2020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a.danielis\Desktop\ANNO%202018-2019\MARKETING\PIANO%20STRATEGICO\provenienze%20italiani%20estate%202018,%20inverno%20dic%202018-apr%202019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800"/>
              <a:t>Trend Presenze Montagna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7.579339550381721E-2"/>
          <c:y val="0.14172067447076298"/>
          <c:w val="0.91457371492891826"/>
          <c:h val="0.6698522573163852"/>
        </c:manualLayout>
      </c:layout>
      <c:lineChart>
        <c:grouping val="standard"/>
        <c:varyColors val="0"/>
        <c:ser>
          <c:idx val="0"/>
          <c:order val="0"/>
          <c:tx>
            <c:strRef>
              <c:f>'Trend presenze'!$C$2</c:f>
              <c:strCache>
                <c:ptCount val="1"/>
                <c:pt idx="0">
                  <c:v>Estate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'Trend presenze'!$B$3:$B$5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'Trend presenze'!$C$3:$C$5</c:f>
              <c:numCache>
                <c:formatCode>General</c:formatCode>
                <c:ptCount val="3"/>
                <c:pt idx="0">
                  <c:v>459569</c:v>
                </c:pt>
                <c:pt idx="1">
                  <c:v>494277</c:v>
                </c:pt>
                <c:pt idx="2">
                  <c:v>565763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6E-4E0D-9D26-37EECFFCF135}"/>
            </c:ext>
          </c:extLst>
        </c:ser>
        <c:ser>
          <c:idx val="1"/>
          <c:order val="1"/>
          <c:tx>
            <c:strRef>
              <c:f>'Trend presenze'!$D$2</c:f>
              <c:strCache>
                <c:ptCount val="1"/>
                <c:pt idx="0">
                  <c:v>Inverno</c:v>
                </c:pt>
              </c:strCache>
            </c:strRef>
          </c:tx>
          <c:spPr>
            <a:ln w="57150" cap="rnd">
              <a:solidFill>
                <a:srgbClr val="00B0F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'Trend presenze'!$B$3:$B$5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'Trend presenze'!$D$3:$D$5</c:f>
              <c:numCache>
                <c:formatCode>General</c:formatCode>
                <c:ptCount val="3"/>
                <c:pt idx="0">
                  <c:v>345860</c:v>
                </c:pt>
                <c:pt idx="1">
                  <c:v>372940</c:v>
                </c:pt>
                <c:pt idx="2">
                  <c:v>391454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6E-4E0D-9D26-37EECFFCF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1312224"/>
        <c:axId val="2051313056"/>
      </c:lineChart>
      <c:catAx>
        <c:axId val="205131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51313056"/>
        <c:crosses val="autoZero"/>
        <c:auto val="1"/>
        <c:lblAlgn val="ctr"/>
        <c:lblOffset val="100"/>
        <c:noMultiLvlLbl val="0"/>
      </c:catAx>
      <c:valAx>
        <c:axId val="205131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5131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000" dirty="0"/>
              <a:t>PRESENZE ESTERO ESTATE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PRESENZE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A16-4450-8424-81E3AFFB3B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A16-4450-8424-81E3AFFB3B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A16-4450-8424-81E3AFFB3B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EA16-4450-8424-81E3AFFB3B1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EA16-4450-8424-81E3AFFB3B1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EA16-4450-8424-81E3AFFB3B1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EA16-4450-8424-81E3AFFB3B1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EA16-4450-8424-81E3AFFB3B1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EA16-4450-8424-81E3AFFB3B1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EA16-4450-8424-81E3AFFB3B1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EA16-4450-8424-81E3AFFB3B1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EA16-4450-8424-81E3AFFB3B1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EA16-4450-8424-81E3AFFB3B1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B-EA16-4450-8424-81E3AFFB3B1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D-EA16-4450-8424-81E3AFFB3B1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F-EA16-4450-8424-81E3AFFB3B1F}"/>
              </c:ext>
            </c:extLst>
          </c:dPt>
          <c:dLbls>
            <c:dLbl>
              <c:idx val="0"/>
              <c:layout>
                <c:manualLayout>
                  <c:x val="9.2550011717376118E-2"/>
                  <c:y val="-9.562878561984018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16-4450-8424-81E3AFFB3B1F}"/>
                </c:ext>
              </c:extLst>
            </c:dLbl>
            <c:dLbl>
              <c:idx val="1"/>
              <c:layout>
                <c:manualLayout>
                  <c:x val="-5.8685096491031805E-2"/>
                  <c:y val="0.137472023000043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16-4450-8424-81E3AFFB3B1F}"/>
                </c:ext>
              </c:extLst>
            </c:dLbl>
            <c:dLbl>
              <c:idx val="2"/>
              <c:layout>
                <c:manualLayout>
                  <c:x val="9.8292711475109498E-2"/>
                  <c:y val="7.93335085750151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16-4450-8424-81E3AFFB3B1F}"/>
                </c:ext>
              </c:extLst>
            </c:dLbl>
            <c:dLbl>
              <c:idx val="3"/>
              <c:layout>
                <c:manualLayout>
                  <c:x val="7.0630272100102823E-2"/>
                  <c:y val="8.60659070578561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16-4450-8424-81E3AFFB3B1F}"/>
                </c:ext>
              </c:extLst>
            </c:dLbl>
            <c:dLbl>
              <c:idx val="4"/>
              <c:layout>
                <c:manualLayout>
                  <c:x val="0"/>
                  <c:y val="0.165756561741056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06344297550015"/>
                      <c:h val="0.187910563742985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A16-4450-8424-81E3AFFB3B1F}"/>
                </c:ext>
              </c:extLst>
            </c:dLbl>
            <c:dLbl>
              <c:idx val="5"/>
              <c:layout>
                <c:manualLayout>
                  <c:x val="-1.3009164100414273E-2"/>
                  <c:y val="0.102136813919936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A16-4450-8424-81E3AFFB3B1F}"/>
                </c:ext>
              </c:extLst>
            </c:dLbl>
            <c:dLbl>
              <c:idx val="6"/>
              <c:layout>
                <c:manualLayout>
                  <c:x val="1.2177633120707384E-3"/>
                  <c:y val="-1.93261759830689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22889769599181"/>
                      <c:h val="0.219707260458676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EA16-4450-8424-81E3AFFB3B1F}"/>
                </c:ext>
              </c:extLst>
            </c:dLbl>
            <c:dLbl>
              <c:idx val="7"/>
              <c:layout>
                <c:manualLayout>
                  <c:x val="2.2890498339431076E-2"/>
                  <c:y val="-4.89990853771790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A16-4450-8424-81E3AFFB3B1F}"/>
                </c:ext>
              </c:extLst>
            </c:dLbl>
            <c:dLbl>
              <c:idx val="8"/>
              <c:layout>
                <c:manualLayout>
                  <c:x val="0.10910392181154083"/>
                  <c:y val="-1.6870072356604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A16-4450-8424-81E3AFFB3B1F}"/>
                </c:ext>
              </c:extLst>
            </c:dLbl>
            <c:dLbl>
              <c:idx val="9"/>
              <c:layout>
                <c:manualLayout>
                  <c:x val="0.11910338868051605"/>
                  <c:y val="1.29480371752511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A16-4450-8424-81E3AFFB3B1F}"/>
                </c:ext>
              </c:extLst>
            </c:dLbl>
            <c:dLbl>
              <c:idx val="10"/>
              <c:layout>
                <c:manualLayout>
                  <c:x val="0.23648426553913929"/>
                  <c:y val="1.83943600601984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A16-4450-8424-81E3AFFB3B1F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EA16-4450-8424-81E3AFFB3B1F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EA16-4450-8424-81E3AFFB3B1F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EA16-4450-8424-81E3AFFB3B1F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EA16-4450-8424-81E3AFFB3B1F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EA16-4450-8424-81E3AFFB3B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Foglio1!$A$2:$A$12</c:f>
              <c:strCache>
                <c:ptCount val="11"/>
                <c:pt idx="0">
                  <c:v>Altri</c:v>
                </c:pt>
                <c:pt idx="1">
                  <c:v>Germania</c:v>
                </c:pt>
                <c:pt idx="2">
                  <c:v>Austria</c:v>
                </c:pt>
                <c:pt idx="3">
                  <c:v>USA</c:v>
                </c:pt>
                <c:pt idx="4">
                  <c:v>Polonia</c:v>
                </c:pt>
                <c:pt idx="5">
                  <c:v>Paesi Bassi</c:v>
                </c:pt>
                <c:pt idx="6">
                  <c:v>Repubblica Ceca</c:v>
                </c:pt>
                <c:pt idx="7">
                  <c:v>Francia</c:v>
                </c:pt>
                <c:pt idx="8">
                  <c:v>Ungheria</c:v>
                </c:pt>
                <c:pt idx="9">
                  <c:v>UK</c:v>
                </c:pt>
                <c:pt idx="10">
                  <c:v>Belgio</c:v>
                </c:pt>
              </c:strCache>
            </c:strRef>
          </c:cat>
          <c:val>
            <c:numRef>
              <c:f>Foglio1!$B$2:$B$12</c:f>
              <c:numCache>
                <c:formatCode>#,##0_);[Red]\(#,##0\)</c:formatCode>
                <c:ptCount val="11"/>
                <c:pt idx="0" formatCode="General">
                  <c:v>29606</c:v>
                </c:pt>
                <c:pt idx="1">
                  <c:v>35041</c:v>
                </c:pt>
                <c:pt idx="2">
                  <c:v>18380</c:v>
                </c:pt>
                <c:pt idx="3">
                  <c:v>14257</c:v>
                </c:pt>
                <c:pt idx="4">
                  <c:v>11387</c:v>
                </c:pt>
                <c:pt idx="5">
                  <c:v>8778</c:v>
                </c:pt>
                <c:pt idx="6">
                  <c:v>8628</c:v>
                </c:pt>
                <c:pt idx="7">
                  <c:v>6001</c:v>
                </c:pt>
                <c:pt idx="8">
                  <c:v>4298</c:v>
                </c:pt>
                <c:pt idx="9">
                  <c:v>4198</c:v>
                </c:pt>
                <c:pt idx="10">
                  <c:v>3719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EA16-4450-8424-81E3AFFB3B1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ESTATE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692-4837-9862-08C9CB39A0AB}"/>
              </c:ext>
            </c:extLst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692-4837-9862-08C9CB39A0A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4692-4837-9862-08C9CB39A0A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4692-4837-9862-08C9CB39A0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'Confronto Italia-Estero'!$B$5:$C$5</c:f>
              <c:strCache>
                <c:ptCount val="2"/>
                <c:pt idx="0">
                  <c:v>Italia</c:v>
                </c:pt>
                <c:pt idx="1">
                  <c:v>Estero</c:v>
                </c:pt>
              </c:strCache>
            </c:strRef>
          </c:cat>
          <c:val>
            <c:numRef>
              <c:f>'Confronto Italia-Estero'!$B$6:$C$6</c:f>
              <c:numCache>
                <c:formatCode>General</c:formatCode>
                <c:ptCount val="2"/>
                <c:pt idx="0">
                  <c:v>384758</c:v>
                </c:pt>
                <c:pt idx="1">
                  <c:v>144293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92-4837-9862-08C9CB39A0A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INVERNO 2018/19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B94-459C-8656-0630AA75FC5A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B94-459C-8656-0630AA75FC5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5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B94-459C-8656-0630AA75FC5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5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B94-459C-8656-0630AA75FC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'Confronto Italia-Estero'!$I$4:$J$4</c:f>
              <c:strCache>
                <c:ptCount val="2"/>
                <c:pt idx="0">
                  <c:v>Italia</c:v>
                </c:pt>
                <c:pt idx="1">
                  <c:v>Estero</c:v>
                </c:pt>
              </c:strCache>
            </c:strRef>
          </c:cat>
          <c:val>
            <c:numRef>
              <c:f>'Confronto Italia-Estero'!$I$5:$J$5</c:f>
              <c:numCache>
                <c:formatCode>#,##0_);[Red]\(#,##0\)</c:formatCode>
                <c:ptCount val="2"/>
                <c:pt idx="0">
                  <c:v>208309</c:v>
                </c:pt>
                <c:pt idx="1">
                  <c:v>175715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94-459C-8656-0630AA75FC5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/>
              <a:t>INVESTIMENTI PER TIPOLOGIA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INVESTIMENTI PER TIPOLOGIA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BD7-484B-9E16-6149E258F9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BBD7-484B-9E16-6149E258F95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BD7-484B-9E16-6149E258F9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BBD7-484B-9E16-6149E258F95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BD7-484B-9E16-6149E258F950}"/>
              </c:ext>
            </c:extLst>
          </c:dPt>
          <c:dLbls>
            <c:dLbl>
              <c:idx val="0"/>
              <c:layout>
                <c:manualLayout>
                  <c:x val="0.11626617475903872"/>
                  <c:y val="2.00078591349014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D7-484B-9E16-6149E258F950}"/>
                </c:ext>
              </c:extLst>
            </c:dLbl>
            <c:dLbl>
              <c:idx val="1"/>
              <c:layout>
                <c:manualLayout>
                  <c:x val="5.649604633293924E-2"/>
                  <c:y val="1.53713935970666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D7-484B-9E16-6149E258F950}"/>
                </c:ext>
              </c:extLst>
            </c:dLbl>
            <c:dLbl>
              <c:idx val="2"/>
              <c:layout>
                <c:manualLayout>
                  <c:x val="2.3425508756553484E-2"/>
                  <c:y val="0.1206380034404917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D4C09F2-E762-4C42-A69B-3963BB7F19FD}" type="CATEGORYNAME">
                      <a:rPr lang="it-IT"/>
                      <a:pPr>
                        <a:defRPr sz="2800">
                          <a:solidFill>
                            <a:schemeClr val="accent1"/>
                          </a:solidFill>
                        </a:defRPr>
                      </a:pPr>
                      <a:t>[NOME CATEGORIA]</a:t>
                    </a:fld>
                    <a:r>
                      <a:rPr lang="it-IT" baseline="0" dirty="0"/>
                      <a:t>
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BD7-484B-9E16-6149E258F95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BBD7-484B-9E16-6149E258F950}"/>
                </c:ext>
              </c:extLst>
            </c:dLbl>
            <c:dLbl>
              <c:idx val="4"/>
              <c:layout>
                <c:manualLayout>
                  <c:x val="-3.7476302395396385E-2"/>
                  <c:y val="-1.20048417604581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D7-484B-9E16-6149E258F9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Piste</c:v>
                </c:pt>
                <c:pt idx="1">
                  <c:v>Impianti</c:v>
                </c:pt>
                <c:pt idx="2">
                  <c:v>Servizi per l'utenza e l'accoglienza</c:v>
                </c:pt>
                <c:pt idx="3">
                  <c:v>Innevamento</c:v>
                </c:pt>
                <c:pt idx="4">
                  <c:v>Estate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38</c:v>
                </c:pt>
                <c:pt idx="1">
                  <c:v>32</c:v>
                </c:pt>
                <c:pt idx="2">
                  <c:v>7</c:v>
                </c:pt>
                <c:pt idx="3">
                  <c:v>4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D7-484B-9E16-6149E258F95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800" b="1" dirty="0"/>
              <a:t>Trend Presenze Montagna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'Trend presenze'!$C$2</c:f>
              <c:strCache>
                <c:ptCount val="1"/>
                <c:pt idx="0">
                  <c:v>Estate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'Trend presenze'!$B$3:$B$5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'Trend presenze'!$C$3:$C$5</c:f>
              <c:numCache>
                <c:formatCode>General</c:formatCode>
                <c:ptCount val="3"/>
                <c:pt idx="0">
                  <c:v>459569</c:v>
                </c:pt>
                <c:pt idx="1">
                  <c:v>494277</c:v>
                </c:pt>
                <c:pt idx="2">
                  <c:v>565763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7-4F3B-8B6C-2CBF77D2DBAE}"/>
            </c:ext>
          </c:extLst>
        </c:ser>
        <c:ser>
          <c:idx val="1"/>
          <c:order val="1"/>
          <c:tx>
            <c:strRef>
              <c:f>'Trend presenze'!$D$2</c:f>
              <c:strCache>
                <c:ptCount val="1"/>
                <c:pt idx="0">
                  <c:v>Inverno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'Trend presenze'!$B$3:$B$5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'Trend presenze'!$D$3:$D$5</c:f>
              <c:numCache>
                <c:formatCode>General</c:formatCode>
                <c:ptCount val="3"/>
                <c:pt idx="0">
                  <c:v>345860</c:v>
                </c:pt>
                <c:pt idx="1">
                  <c:v>372940</c:v>
                </c:pt>
                <c:pt idx="2">
                  <c:v>391454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77-4F3B-8B6C-2CBF77D2D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6068992"/>
        <c:axId val="2036639008"/>
      </c:barChart>
      <c:catAx>
        <c:axId val="197606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36639008"/>
        <c:crosses val="autoZero"/>
        <c:auto val="1"/>
        <c:lblAlgn val="ctr"/>
        <c:lblOffset val="100"/>
        <c:noMultiLvlLbl val="0"/>
      </c:catAx>
      <c:valAx>
        <c:axId val="203663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7606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4000"/>
              <a:t>Presenze - distribuzione mensile</a:t>
            </a:r>
          </a:p>
        </c:rich>
      </c:tx>
      <c:layout>
        <c:manualLayout>
          <c:xMode val="edge"/>
          <c:yMode val="edge"/>
          <c:x val="0.32371524534009521"/>
          <c:y val="3.70369970876928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'Montagna FVG'!$B$10:$B$21</c:f>
              <c:numCache>
                <c:formatCode>mmm\-yy</c:formatCode>
                <c:ptCount val="12"/>
                <c:pt idx="0">
                  <c:v>43221</c:v>
                </c:pt>
                <c:pt idx="1">
                  <c:v>43252</c:v>
                </c:pt>
                <c:pt idx="2">
                  <c:v>43282</c:v>
                </c:pt>
                <c:pt idx="3">
                  <c:v>43313</c:v>
                </c:pt>
                <c:pt idx="4">
                  <c:v>43344</c:v>
                </c:pt>
                <c:pt idx="5">
                  <c:v>43374</c:v>
                </c:pt>
                <c:pt idx="6">
                  <c:v>43405</c:v>
                </c:pt>
                <c:pt idx="7">
                  <c:v>43435</c:v>
                </c:pt>
                <c:pt idx="8">
                  <c:v>43466</c:v>
                </c:pt>
                <c:pt idx="9">
                  <c:v>43497</c:v>
                </c:pt>
                <c:pt idx="10">
                  <c:v>43525</c:v>
                </c:pt>
                <c:pt idx="11">
                  <c:v>43556</c:v>
                </c:pt>
              </c:numCache>
            </c:numRef>
          </c:cat>
          <c:val>
            <c:numRef>
              <c:f>'Montagna FVG'!$H$10:$H$21</c:f>
              <c:numCache>
                <c:formatCode>#,##0</c:formatCode>
                <c:ptCount val="12"/>
                <c:pt idx="0">
                  <c:v>48702</c:v>
                </c:pt>
                <c:pt idx="1">
                  <c:v>79307</c:v>
                </c:pt>
                <c:pt idx="2">
                  <c:v>192324</c:v>
                </c:pt>
                <c:pt idx="3">
                  <c:v>221168</c:v>
                </c:pt>
                <c:pt idx="4">
                  <c:v>70977</c:v>
                </c:pt>
                <c:pt idx="5">
                  <c:v>32760</c:v>
                </c:pt>
                <c:pt idx="6">
                  <c:v>17113</c:v>
                </c:pt>
                <c:pt idx="7">
                  <c:v>58873</c:v>
                </c:pt>
                <c:pt idx="8">
                  <c:v>94338</c:v>
                </c:pt>
                <c:pt idx="9">
                  <c:v>113529</c:v>
                </c:pt>
                <c:pt idx="10">
                  <c:v>78480</c:v>
                </c:pt>
                <c:pt idx="11">
                  <c:v>33364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84-4527-A84D-927D39F0B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684431"/>
        <c:axId val="1"/>
      </c:barChart>
      <c:dateAx>
        <c:axId val="358684431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868443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PRESENZE ITALIA</a:t>
            </a:r>
            <a:r>
              <a:rPr lang="en-US" sz="2000" baseline="0" dirty="0"/>
              <a:t> ESTATE 2018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800" dirty="0"/>
              <a:t>PRESENZE ITALIA/ESTERO ESTATE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PRESENZE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7F8-4AFA-ACC0-356BBC2DF4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7F8-4AFA-ACC0-356BBC2DF4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7F8-4AFA-ACC0-356BBC2DF4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7F8-4AFA-ACC0-356BBC2DF41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F7F8-4AFA-ACC0-356BBC2DF41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F7F8-4AFA-ACC0-356BBC2DF41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F7F8-4AFA-ACC0-356BBC2DF41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F7F8-4AFA-ACC0-356BBC2DF41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F7F8-4AFA-ACC0-356BBC2DF41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F7F8-4AFA-ACC0-356BBC2DF41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F7F8-4AFA-ACC0-356BBC2DF419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F7F8-4AFA-ACC0-356BBC2DF419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F7F8-4AFA-ACC0-356BBC2DF419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B-F7F8-4AFA-ACC0-356BBC2DF419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D-F7F8-4AFA-ACC0-356BBC2DF419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F-F7F8-4AFA-ACC0-356BBC2DF419}"/>
              </c:ext>
            </c:extLst>
          </c:dPt>
          <c:dLbls>
            <c:dLbl>
              <c:idx val="0"/>
              <c:layout>
                <c:manualLayout>
                  <c:x val="-0.19427520613064073"/>
                  <c:y val="0.171585634775960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F8-4AFA-ACC0-356BBC2DF419}"/>
                </c:ext>
              </c:extLst>
            </c:dLbl>
            <c:dLbl>
              <c:idx val="1"/>
              <c:layout>
                <c:manualLayout>
                  <c:x val="-5.8685096491031805E-2"/>
                  <c:y val="0.137472023000043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F8-4AFA-ACC0-356BBC2DF419}"/>
                </c:ext>
              </c:extLst>
            </c:dLbl>
            <c:dLbl>
              <c:idx val="2"/>
              <c:layout>
                <c:manualLayout>
                  <c:x val="-2.5569427220522963E-2"/>
                  <c:y val="6.28930288403191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F8-4AFA-ACC0-356BBC2DF419}"/>
                </c:ext>
              </c:extLst>
            </c:dLbl>
            <c:dLbl>
              <c:idx val="3"/>
              <c:layout>
                <c:manualLayout>
                  <c:x val="-9.1343300826073032E-2"/>
                  <c:y val="-8.466493740179841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F8-4AFA-ACC0-356BBC2DF419}"/>
                </c:ext>
              </c:extLst>
            </c:dLbl>
            <c:dLbl>
              <c:idx val="4"/>
              <c:layout>
                <c:manualLayout>
                  <c:x val="6.251877126107114E-8"/>
                  <c:y val="4.45084783062481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06344297550015"/>
                      <c:h val="0.187910563742985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7F8-4AFA-ACC0-356BBC2DF419}"/>
                </c:ext>
              </c:extLst>
            </c:dLbl>
            <c:dLbl>
              <c:idx val="5"/>
              <c:layout>
                <c:manualLayout>
                  <c:x val="1.398644943144179E-2"/>
                  <c:y val="-2.5276501685305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7F8-4AFA-ACC0-356BBC2DF419}"/>
                </c:ext>
              </c:extLst>
            </c:dLbl>
            <c:dLbl>
              <c:idx val="6"/>
              <c:layout>
                <c:manualLayout>
                  <c:x val="0.17271929646876474"/>
                  <c:y val="3.0825872305170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22889769599181"/>
                      <c:h val="0.219707260458676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F7F8-4AFA-ACC0-356BBC2DF419}"/>
                </c:ext>
              </c:extLst>
            </c:dLbl>
            <c:dLbl>
              <c:idx val="7"/>
              <c:layout>
                <c:manualLayout>
                  <c:x val="0.27409551964809642"/>
                  <c:y val="4.08855391111512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9383846866464"/>
                      <c:h val="0.186773594448319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F7F8-4AFA-ACC0-356BBC2DF419}"/>
                </c:ext>
              </c:extLst>
            </c:dLbl>
            <c:dLbl>
              <c:idx val="8"/>
              <c:layout>
                <c:manualLayout>
                  <c:x val="0.10910392181154083"/>
                  <c:y val="-1.6870072356604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7F8-4AFA-ACC0-356BBC2DF419}"/>
                </c:ext>
              </c:extLst>
            </c:dLbl>
            <c:dLbl>
              <c:idx val="9"/>
              <c:layout>
                <c:manualLayout>
                  <c:x val="0.11910338868051605"/>
                  <c:y val="1.29480371752511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7F8-4AFA-ACC0-356BBC2DF419}"/>
                </c:ext>
              </c:extLst>
            </c:dLbl>
            <c:dLbl>
              <c:idx val="10"/>
              <c:layout>
                <c:manualLayout>
                  <c:x val="0.23648426553913929"/>
                  <c:y val="1.83943600601984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7F8-4AFA-ACC0-356BBC2DF419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F7F8-4AFA-ACC0-356BBC2DF419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F7F8-4AFA-ACC0-356BBC2DF419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F7F8-4AFA-ACC0-356BBC2DF419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F7F8-4AFA-ACC0-356BBC2DF419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F7F8-4AFA-ACC0-356BBC2DF4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Foglio1!$A$2:$A$9</c:f>
              <c:strCache>
                <c:ptCount val="8"/>
                <c:pt idx="0">
                  <c:v>Italia</c:v>
                </c:pt>
                <c:pt idx="1">
                  <c:v>Altri</c:v>
                </c:pt>
                <c:pt idx="2">
                  <c:v>Germania</c:v>
                </c:pt>
                <c:pt idx="3">
                  <c:v>Austria</c:v>
                </c:pt>
                <c:pt idx="4">
                  <c:v>USA</c:v>
                </c:pt>
                <c:pt idx="5">
                  <c:v>Polonia</c:v>
                </c:pt>
                <c:pt idx="6">
                  <c:v>Paesi Bassi</c:v>
                </c:pt>
                <c:pt idx="7">
                  <c:v>Repubblica Ceca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384758</c:v>
                </c:pt>
                <c:pt idx="1">
                  <c:v>47822</c:v>
                </c:pt>
                <c:pt idx="2" formatCode="#,##0_);[Red]\(#,##0\)">
                  <c:v>35041</c:v>
                </c:pt>
                <c:pt idx="3" formatCode="#,##0_);[Red]\(#,##0\)">
                  <c:v>18380</c:v>
                </c:pt>
                <c:pt idx="4" formatCode="#,##0_);[Red]\(#,##0\)">
                  <c:v>14257</c:v>
                </c:pt>
                <c:pt idx="5" formatCode="#,##0_);[Red]\(#,##0\)">
                  <c:v>11387</c:v>
                </c:pt>
                <c:pt idx="6" formatCode="#,##0_);[Red]\(#,##0\)">
                  <c:v>8778</c:v>
                </c:pt>
                <c:pt idx="7" formatCode="#,##0_);[Red]\(#,##0\)">
                  <c:v>8628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F7F8-4AFA-ACC0-356BBC2DF41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PRESENZE ITALIA/ESTERO INVERNO 2018/19</a:t>
            </a:r>
          </a:p>
        </c:rich>
      </c:tx>
      <c:layout>
        <c:manualLayout>
          <c:xMode val="edge"/>
          <c:yMode val="edge"/>
          <c:x val="0.14373410007983539"/>
          <c:y val="1.19759089996874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09959708959179E-2"/>
          <c:y val="0.13271304363619557"/>
          <c:w val="0.84420202310584047"/>
          <c:h val="0.78445068565433018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PRESENZE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403-4925-A647-3D11A33B6E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403-4925-A647-3D11A33B6E2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403-4925-A647-3D11A33B6E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B403-4925-A647-3D11A33B6E2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B403-4925-A647-3D11A33B6E2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B403-4925-A647-3D11A33B6E2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B403-4925-A647-3D11A33B6E2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B403-4925-A647-3D11A33B6E2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B403-4925-A647-3D11A33B6E2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B403-4925-A647-3D11A33B6E2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B403-4925-A647-3D11A33B6E2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B403-4925-A647-3D11A33B6E2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B403-4925-A647-3D11A33B6E2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B-B403-4925-A647-3D11A33B6E2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D-B403-4925-A647-3D11A33B6E2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F-B403-4925-A647-3D11A33B6E27}"/>
              </c:ext>
            </c:extLst>
          </c:dPt>
          <c:dLbls>
            <c:dLbl>
              <c:idx val="0"/>
              <c:layout>
                <c:manualLayout>
                  <c:x val="0.15731565077079615"/>
                  <c:y val="4.581201280864476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03-4925-A647-3D11A33B6E27}"/>
                </c:ext>
              </c:extLst>
            </c:dLbl>
            <c:dLbl>
              <c:idx val="1"/>
              <c:layout>
                <c:manualLayout>
                  <c:x val="3.3048228559399832E-3"/>
                  <c:y val="1.78227148203045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03-4925-A647-3D11A33B6E27}"/>
                </c:ext>
              </c:extLst>
            </c:dLbl>
            <c:dLbl>
              <c:idx val="2"/>
              <c:layout>
                <c:manualLayout>
                  <c:x val="3.0413531050156224E-2"/>
                  <c:y val="4.44834626226560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03-4925-A647-3D11A33B6E27}"/>
                </c:ext>
              </c:extLst>
            </c:dLbl>
            <c:dLbl>
              <c:idx val="3"/>
              <c:layout>
                <c:manualLayout>
                  <c:x val="0"/>
                  <c:y val="0.12988428115033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03-4925-A647-3D11A33B6E27}"/>
                </c:ext>
              </c:extLst>
            </c:dLbl>
            <c:dLbl>
              <c:idx val="4"/>
              <c:layout>
                <c:manualLayout>
                  <c:x val="-2.9498793506374535E-2"/>
                  <c:y val="2.95160617714965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03-4925-A647-3D11A33B6E27}"/>
                </c:ext>
              </c:extLst>
            </c:dLbl>
            <c:dLbl>
              <c:idx val="5"/>
              <c:layout>
                <c:manualLayout>
                  <c:x val="-8.9620159163601706E-2"/>
                  <c:y val="-3.95383813123487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403-4925-A647-3D11A33B6E27}"/>
                </c:ext>
              </c:extLst>
            </c:dLbl>
            <c:dLbl>
              <c:idx val="6"/>
              <c:layout>
                <c:manualLayout>
                  <c:x val="-0.10983428741835702"/>
                  <c:y val="-8.80100137034929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38433059094799"/>
                      <c:h val="0.11546737023105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B403-4925-A647-3D11A33B6E27}"/>
                </c:ext>
              </c:extLst>
            </c:dLbl>
            <c:dLbl>
              <c:idx val="7"/>
              <c:layout>
                <c:manualLayout>
                  <c:x val="-7.7348861822370619E-4"/>
                  <c:y val="-1.52125605542478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40115913046696"/>
                      <c:h val="0.123556911382753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B403-4925-A647-3D11A33B6E27}"/>
                </c:ext>
              </c:extLst>
            </c:dLbl>
            <c:dLbl>
              <c:idx val="8"/>
              <c:layout>
                <c:manualLayout>
                  <c:x val="4.7244141489152278E-2"/>
                  <c:y val="-6.56549482228539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403-4925-A647-3D11A33B6E27}"/>
                </c:ext>
              </c:extLst>
            </c:dLbl>
            <c:dLbl>
              <c:idx val="9"/>
              <c:layout>
                <c:manualLayout>
                  <c:x val="0.13211153926366861"/>
                  <c:y val="-5.120185915757335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403-4925-A647-3D11A33B6E27}"/>
                </c:ext>
              </c:extLst>
            </c:dLbl>
            <c:dLbl>
              <c:idx val="10"/>
              <c:layout>
                <c:manualLayout>
                  <c:x val="0.17967984064148818"/>
                  <c:y val="3.38349552270381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91803444841412"/>
                      <c:h val="0.160729092431464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B403-4925-A647-3D11A33B6E27}"/>
                </c:ext>
              </c:extLst>
            </c:dLbl>
            <c:dLbl>
              <c:idx val="11"/>
              <c:layout>
                <c:manualLayout>
                  <c:x val="0.10210425670569369"/>
                  <c:y val="-2.27814552302075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403-4925-A647-3D11A33B6E27}"/>
                </c:ext>
              </c:extLst>
            </c:dLbl>
            <c:dLbl>
              <c:idx val="12"/>
              <c:layout>
                <c:manualLayout>
                  <c:x val="0.11994868381718145"/>
                  <c:y val="-4.74466588676392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403-4925-A647-3D11A33B6E27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B403-4925-A647-3D11A33B6E27}"/>
                </c:ext>
              </c:extLst>
            </c:dLbl>
            <c:dLbl>
              <c:idx val="14"/>
              <c:layout>
                <c:manualLayout>
                  <c:x val="0.16963888922930656"/>
                  <c:y val="-3.54027566951944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403-4925-A647-3D11A33B6E27}"/>
                </c:ext>
              </c:extLst>
            </c:dLbl>
            <c:dLbl>
              <c:idx val="15"/>
              <c:layout>
                <c:manualLayout>
                  <c:x val="0.16544895680615693"/>
                  <c:y val="-1.2881792264320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403-4925-A647-3D11A33B6E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Foglio1!$A$2:$A$12</c:f>
              <c:strCache>
                <c:ptCount val="11"/>
                <c:pt idx="0">
                  <c:v>Italia</c:v>
                </c:pt>
                <c:pt idx="1">
                  <c:v>Altri</c:v>
                </c:pt>
                <c:pt idx="2">
                  <c:v>Ungheria</c:v>
                </c:pt>
                <c:pt idx="3">
                  <c:v>Repubblica Ceca</c:v>
                </c:pt>
                <c:pt idx="4">
                  <c:v>Polonia</c:v>
                </c:pt>
                <c:pt idx="5">
                  <c:v>Slovenia</c:v>
                </c:pt>
                <c:pt idx="6">
                  <c:v>USA</c:v>
                </c:pt>
                <c:pt idx="7">
                  <c:v>Croazia</c:v>
                </c:pt>
                <c:pt idx="8">
                  <c:v>Germania</c:v>
                </c:pt>
                <c:pt idx="9">
                  <c:v>Austria</c:v>
                </c:pt>
                <c:pt idx="10">
                  <c:v>UK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208309</c:v>
                </c:pt>
                <c:pt idx="1">
                  <c:v>24395</c:v>
                </c:pt>
                <c:pt idx="2" formatCode="#,##0_);[Red]\(#,##0\)">
                  <c:v>44843</c:v>
                </c:pt>
                <c:pt idx="3" formatCode="#,##0_);[Red]\(#,##0\)">
                  <c:v>32366</c:v>
                </c:pt>
                <c:pt idx="4" formatCode="#,##0_);[Red]\(#,##0\)">
                  <c:v>22971</c:v>
                </c:pt>
                <c:pt idx="5" formatCode="#,##0_);[Red]\(#,##0\)">
                  <c:v>11180</c:v>
                </c:pt>
                <c:pt idx="6" formatCode="#,##0_);[Red]\(#,##0\)">
                  <c:v>10411</c:v>
                </c:pt>
                <c:pt idx="7" formatCode="#,##0_);[Red]\(#,##0\)">
                  <c:v>9199</c:v>
                </c:pt>
                <c:pt idx="8" formatCode="#,##0_);[Red]\(#,##0\)">
                  <c:v>7357</c:v>
                </c:pt>
                <c:pt idx="9" formatCode="#,##0_);[Red]\(#,##0\)">
                  <c:v>6772</c:v>
                </c:pt>
                <c:pt idx="10" formatCode="#,##0_);[Red]\(#,##0\)">
                  <c:v>6221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B403-4925-A647-3D11A33B6E2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PRESENZE ITALIA INVERNO 2018/19</a:t>
            </a:r>
          </a:p>
        </c:rich>
      </c:tx>
      <c:layout>
        <c:manualLayout>
          <c:xMode val="edge"/>
          <c:yMode val="edge"/>
          <c:x val="0.13202503313324335"/>
          <c:y val="1.05542446623500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Grafici!$F$31</c:f>
              <c:strCache>
                <c:ptCount val="1"/>
                <c:pt idx="0">
                  <c:v>PRESENZE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DE06-42E4-BB50-427723862D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DE06-42E4-BB50-427723862D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DE06-42E4-BB50-427723862D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DE06-42E4-BB50-427723862D3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DE06-42E4-BB50-427723862D3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DE06-42E4-BB50-427723862D3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DE06-42E4-BB50-427723862D3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DE06-42E4-BB50-427723862D37}"/>
              </c:ext>
            </c:extLst>
          </c:dPt>
          <c:dLbls>
            <c:dLbl>
              <c:idx val="0"/>
              <c:layout>
                <c:manualLayout>
                  <c:x val="-2.1255139982502187E-2"/>
                  <c:y val="-9.73953776611256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06-42E4-BB50-427723862D37}"/>
                </c:ext>
              </c:extLst>
            </c:dLbl>
            <c:dLbl>
              <c:idx val="1"/>
              <c:layout>
                <c:manualLayout>
                  <c:x val="0.14971347331583551"/>
                  <c:y val="-3.37339603382910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06-42E4-BB50-427723862D37}"/>
                </c:ext>
              </c:extLst>
            </c:dLbl>
            <c:dLbl>
              <c:idx val="2"/>
              <c:layout>
                <c:manualLayout>
                  <c:x val="0.25782614483850785"/>
                  <c:y val="0.149108554146045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32160063023301"/>
                      <c:h val="0.159870490276521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E06-42E4-BB50-427723862D37}"/>
                </c:ext>
              </c:extLst>
            </c:dLbl>
            <c:dLbl>
              <c:idx val="3"/>
              <c:layout>
                <c:manualLayout>
                  <c:x val="1.6251193853593263E-2"/>
                  <c:y val="0.121461627148730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70543340302253"/>
                      <c:h val="0.151594134166887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E06-42E4-BB50-427723862D3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DE06-42E4-BB50-427723862D3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DE06-42E4-BB50-427723862D37}"/>
                </c:ext>
              </c:extLst>
            </c:dLbl>
            <c:dLbl>
              <c:idx val="6"/>
              <c:layout>
                <c:manualLayout>
                  <c:x val="9.1677186224976018E-2"/>
                  <c:y val="-9.89439661023146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E06-42E4-BB50-427723862D37}"/>
                </c:ext>
              </c:extLst>
            </c:dLbl>
            <c:dLbl>
              <c:idx val="7"/>
              <c:layout>
                <c:manualLayout>
                  <c:x val="9.9615715481154429E-2"/>
                  <c:y val="-1.39813270203622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E06-42E4-BB50-427723862D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Grafici!$E$32:$E$39</c:f>
              <c:strCache>
                <c:ptCount val="8"/>
                <c:pt idx="0">
                  <c:v>FRIULI VENEZIA GIULIA</c:v>
                </c:pt>
                <c:pt idx="1">
                  <c:v>VENETO</c:v>
                </c:pt>
                <c:pt idx="2">
                  <c:v>LOMBARDIA</c:v>
                </c:pt>
                <c:pt idx="3">
                  <c:v>EMILIA ROMAGNA</c:v>
                </c:pt>
                <c:pt idx="4">
                  <c:v>SICILIA</c:v>
                </c:pt>
                <c:pt idx="5">
                  <c:v>LAZIO</c:v>
                </c:pt>
                <c:pt idx="6">
                  <c:v>CAMPANIA</c:v>
                </c:pt>
                <c:pt idx="7">
                  <c:v>ALTRI</c:v>
                </c:pt>
              </c:strCache>
            </c:strRef>
          </c:cat>
          <c:val>
            <c:numRef>
              <c:f>Grafici!$F$32:$F$39</c:f>
              <c:numCache>
                <c:formatCode>General</c:formatCode>
                <c:ptCount val="8"/>
                <c:pt idx="0">
                  <c:v>74375</c:v>
                </c:pt>
                <c:pt idx="1">
                  <c:v>54054</c:v>
                </c:pt>
                <c:pt idx="2">
                  <c:v>17346</c:v>
                </c:pt>
                <c:pt idx="3">
                  <c:v>15430</c:v>
                </c:pt>
                <c:pt idx="4">
                  <c:v>11204</c:v>
                </c:pt>
                <c:pt idx="5">
                  <c:v>9848</c:v>
                </c:pt>
                <c:pt idx="6">
                  <c:v>5374</c:v>
                </c:pt>
                <c:pt idx="7">
                  <c:v>27563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E06-42E4-BB50-427723862D3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PRESENZE ESTERO INVERNO 2018/19</a:t>
            </a:r>
          </a:p>
        </c:rich>
      </c:tx>
      <c:layout>
        <c:manualLayout>
          <c:xMode val="edge"/>
          <c:yMode val="edge"/>
          <c:x val="0.21106865944120981"/>
          <c:y val="8.609082820842911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09959708959179E-2"/>
          <c:y val="0.13271304363619557"/>
          <c:w val="0.84420202310584047"/>
          <c:h val="0.78445068565433018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PRESENZE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957-4FD7-BF0F-27CC0A8933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957-4FD7-BF0F-27CC0A8933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957-4FD7-BF0F-27CC0A8933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957-4FD7-BF0F-27CC0A8933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7957-4FD7-BF0F-27CC0A89330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7957-4FD7-BF0F-27CC0A89330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7957-4FD7-BF0F-27CC0A89330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7957-4FD7-BF0F-27CC0A89330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7957-4FD7-BF0F-27CC0A89330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7957-4FD7-BF0F-27CC0A89330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7957-4FD7-BF0F-27CC0A89330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7957-4FD7-BF0F-27CC0A89330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7957-4FD7-BF0F-27CC0A89330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B-7957-4FD7-BF0F-27CC0A89330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D-7957-4FD7-BF0F-27CC0A89330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F-7957-4FD7-BF0F-27CC0A89330F}"/>
              </c:ext>
            </c:extLst>
          </c:dPt>
          <c:dLbls>
            <c:dLbl>
              <c:idx val="0"/>
              <c:layout>
                <c:manualLayout>
                  <c:x val="0.15731565077079615"/>
                  <c:y val="4.581201280864476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57-4FD7-BF0F-27CC0A89330F}"/>
                </c:ext>
              </c:extLst>
            </c:dLbl>
            <c:dLbl>
              <c:idx val="1"/>
              <c:layout>
                <c:manualLayout>
                  <c:x val="-2.4543011060856313E-2"/>
                  <c:y val="-0.121982265006181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57-4FD7-BF0F-27CC0A89330F}"/>
                </c:ext>
              </c:extLst>
            </c:dLbl>
            <c:dLbl>
              <c:idx val="2"/>
              <c:layout>
                <c:manualLayout>
                  <c:x val="0.17119955573153053"/>
                  <c:y val="-3.59413991325106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57-4FD7-BF0F-27CC0A89330F}"/>
                </c:ext>
              </c:extLst>
            </c:dLbl>
            <c:dLbl>
              <c:idx val="3"/>
              <c:layout>
                <c:manualLayout>
                  <c:x val="0.21007238542538398"/>
                  <c:y val="0.127733403923070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57-4FD7-BF0F-27CC0A89330F}"/>
                </c:ext>
              </c:extLst>
            </c:dLbl>
            <c:dLbl>
              <c:idx val="4"/>
              <c:layout>
                <c:manualLayout>
                  <c:x val="3.2082700249294736E-2"/>
                  <c:y val="0.143134517771657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957-4FD7-BF0F-27CC0A89330F}"/>
                </c:ext>
              </c:extLst>
            </c:dLbl>
            <c:dLbl>
              <c:idx val="5"/>
              <c:layout>
                <c:manualLayout>
                  <c:x val="-1.2265222456104459E-2"/>
                  <c:y val="7.71168483796686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957-4FD7-BF0F-27CC0A89330F}"/>
                </c:ext>
              </c:extLst>
            </c:dLbl>
            <c:dLbl>
              <c:idx val="6"/>
              <c:layout>
                <c:manualLayout>
                  <c:x val="-4.6403259614867388E-2"/>
                  <c:y val="3.57230426291261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957-4FD7-BF0F-27CC0A89330F}"/>
                </c:ext>
              </c:extLst>
            </c:dLbl>
            <c:dLbl>
              <c:idx val="7"/>
              <c:layout>
                <c:manualLayout>
                  <c:x val="9.5886874966199878E-8"/>
                  <c:y val="-1.59861891259108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15099766457923"/>
                      <c:h val="0.183404283944785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7957-4FD7-BF0F-27CC0A89330F}"/>
                </c:ext>
              </c:extLst>
            </c:dLbl>
            <c:dLbl>
              <c:idx val="8"/>
              <c:layout>
                <c:manualLayout>
                  <c:x val="4.5696999776391807E-2"/>
                  <c:y val="-1.17847235119748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957-4FD7-BF0F-27CC0A89330F}"/>
                </c:ext>
              </c:extLst>
            </c:dLbl>
            <c:dLbl>
              <c:idx val="9"/>
              <c:layout>
                <c:manualLayout>
                  <c:x val="7.0227547225244796E-2"/>
                  <c:y val="1.14330171144281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957-4FD7-BF0F-27CC0A89330F}"/>
                </c:ext>
              </c:extLst>
            </c:dLbl>
            <c:dLbl>
              <c:idx val="10"/>
              <c:layout>
                <c:manualLayout>
                  <c:x val="0.2067540605214942"/>
                  <c:y val="2.03979961265986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17503573703826"/>
                      <c:h val="0.1607290924805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7957-4FD7-BF0F-27CC0A89330F}"/>
                </c:ext>
              </c:extLst>
            </c:dLbl>
            <c:dLbl>
              <c:idx val="11"/>
              <c:layout>
                <c:manualLayout>
                  <c:x val="0.10210425670569369"/>
                  <c:y val="-2.27814552302075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957-4FD7-BF0F-27CC0A89330F}"/>
                </c:ext>
              </c:extLst>
            </c:dLbl>
            <c:dLbl>
              <c:idx val="12"/>
              <c:layout>
                <c:manualLayout>
                  <c:x val="0.11994868381718145"/>
                  <c:y val="-4.74466588676392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957-4FD7-BF0F-27CC0A89330F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957-4FD7-BF0F-27CC0A89330F}"/>
                </c:ext>
              </c:extLst>
            </c:dLbl>
            <c:dLbl>
              <c:idx val="14"/>
              <c:layout>
                <c:manualLayout>
                  <c:x val="0.16963888922930656"/>
                  <c:y val="-3.54027566951944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957-4FD7-BF0F-27CC0A89330F}"/>
                </c:ext>
              </c:extLst>
            </c:dLbl>
            <c:dLbl>
              <c:idx val="15"/>
              <c:layout>
                <c:manualLayout>
                  <c:x val="0.16544895680615693"/>
                  <c:y val="-1.2881792264320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957-4FD7-BF0F-27CC0A8933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Foglio1!$A$2:$A$12</c:f>
              <c:strCache>
                <c:ptCount val="11"/>
                <c:pt idx="0">
                  <c:v>Altri</c:v>
                </c:pt>
                <c:pt idx="1">
                  <c:v>Ungheria</c:v>
                </c:pt>
                <c:pt idx="2">
                  <c:v>Repubblica Ceca</c:v>
                </c:pt>
                <c:pt idx="3">
                  <c:v>Polonia</c:v>
                </c:pt>
                <c:pt idx="4">
                  <c:v>Slovenia</c:v>
                </c:pt>
                <c:pt idx="5">
                  <c:v>USA</c:v>
                </c:pt>
                <c:pt idx="6">
                  <c:v>Croazia</c:v>
                </c:pt>
                <c:pt idx="7">
                  <c:v>Germania</c:v>
                </c:pt>
                <c:pt idx="8">
                  <c:v>Austria</c:v>
                </c:pt>
                <c:pt idx="9">
                  <c:v>UK</c:v>
                </c:pt>
                <c:pt idx="10">
                  <c:v>Slovacchia</c:v>
                </c:pt>
              </c:strCache>
            </c:strRef>
          </c:cat>
          <c:val>
            <c:numRef>
              <c:f>Foglio1!$B$2:$B$12</c:f>
              <c:numCache>
                <c:formatCode>#,##0_);[Red]\(#,##0\)</c:formatCode>
                <c:ptCount val="11"/>
                <c:pt idx="0" formatCode="General">
                  <c:v>20703</c:v>
                </c:pt>
                <c:pt idx="1">
                  <c:v>44843</c:v>
                </c:pt>
                <c:pt idx="2">
                  <c:v>32366</c:v>
                </c:pt>
                <c:pt idx="3">
                  <c:v>22971</c:v>
                </c:pt>
                <c:pt idx="4">
                  <c:v>11180</c:v>
                </c:pt>
                <c:pt idx="5">
                  <c:v>10411</c:v>
                </c:pt>
                <c:pt idx="6">
                  <c:v>9199</c:v>
                </c:pt>
                <c:pt idx="7">
                  <c:v>7357</c:v>
                </c:pt>
                <c:pt idx="8">
                  <c:v>6772</c:v>
                </c:pt>
                <c:pt idx="9">
                  <c:v>6221</c:v>
                </c:pt>
                <c:pt idx="10">
                  <c:v>3692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7957-4FD7-BF0F-27CC0A89330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PRESENZE ITALIA</a:t>
            </a:r>
            <a:r>
              <a:rPr lang="en-US" sz="2000" baseline="0" dirty="0"/>
              <a:t> ESTATE 2018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Grafici!$F$4</c:f>
              <c:strCache>
                <c:ptCount val="1"/>
                <c:pt idx="0">
                  <c:v>PRESENZE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8C1-4A11-B426-E2EF93DAF1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8C1-4A11-B426-E2EF93DAF1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8C1-4A11-B426-E2EF93DAF1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C8C1-4A11-B426-E2EF93DAF12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C8C1-4A11-B426-E2EF93DAF12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C8C1-4A11-B426-E2EF93DAF12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C8C1-4A11-B426-E2EF93DAF12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C8C1-4A11-B426-E2EF93DAF123}"/>
              </c:ext>
            </c:extLst>
          </c:dPt>
          <c:dLbls>
            <c:dLbl>
              <c:idx val="0"/>
              <c:layout>
                <c:manualLayout>
                  <c:x val="-4.1315507436570427E-2"/>
                  <c:y val="-5.48607465733449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C1-4A11-B426-E2EF93DAF123}"/>
                </c:ext>
              </c:extLst>
            </c:dLbl>
            <c:dLbl>
              <c:idx val="1"/>
              <c:layout>
                <c:manualLayout>
                  <c:x val="7.4446194225721782E-2"/>
                  <c:y val="-1.3174030329542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C1-4A11-B426-E2EF93DAF123}"/>
                </c:ext>
              </c:extLst>
            </c:dLbl>
            <c:dLbl>
              <c:idx val="2"/>
              <c:layout>
                <c:manualLayout>
                  <c:x val="3.6677384076990373E-2"/>
                  <c:y val="1.4554534849810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C1-4A11-B426-E2EF93DAF12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C8C1-4A11-B426-E2EF93DAF12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C8C1-4A11-B426-E2EF93DAF12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C8C1-4A11-B426-E2EF93DAF123}"/>
                </c:ext>
              </c:extLst>
            </c:dLbl>
            <c:dLbl>
              <c:idx val="6"/>
              <c:layout>
                <c:manualLayout>
                  <c:x val="2.955883639545057E-2"/>
                  <c:y val="-4.12769757946923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8C1-4A11-B426-E2EF93DAF123}"/>
                </c:ext>
              </c:extLst>
            </c:dLbl>
            <c:dLbl>
              <c:idx val="7"/>
              <c:layout>
                <c:manualLayout>
                  <c:x val="5.8710520559930007E-2"/>
                  <c:y val="-2.82651647710702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8C1-4A11-B426-E2EF93DAF1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Grafici!$E$5:$E$12</c:f>
              <c:strCache>
                <c:ptCount val="8"/>
                <c:pt idx="0">
                  <c:v>FRIULI VENEZIA GIULIA</c:v>
                </c:pt>
                <c:pt idx="1">
                  <c:v>VENETO</c:v>
                </c:pt>
                <c:pt idx="2">
                  <c:v>LOMBARDIA</c:v>
                </c:pt>
                <c:pt idx="3">
                  <c:v>EMILIA ROMAGNA</c:v>
                </c:pt>
                <c:pt idx="4">
                  <c:v>LAZIO</c:v>
                </c:pt>
                <c:pt idx="5">
                  <c:v>PUGLIA</c:v>
                </c:pt>
                <c:pt idx="6">
                  <c:v>TOSCANA</c:v>
                </c:pt>
                <c:pt idx="7">
                  <c:v>ALTRI</c:v>
                </c:pt>
              </c:strCache>
            </c:strRef>
          </c:cat>
          <c:val>
            <c:numRef>
              <c:f>Grafici!$F$5:$F$12</c:f>
              <c:numCache>
                <c:formatCode>General</c:formatCode>
                <c:ptCount val="8"/>
                <c:pt idx="0">
                  <c:v>127870</c:v>
                </c:pt>
                <c:pt idx="1">
                  <c:v>86662</c:v>
                </c:pt>
                <c:pt idx="2">
                  <c:v>34958</c:v>
                </c:pt>
                <c:pt idx="3">
                  <c:v>34231</c:v>
                </c:pt>
                <c:pt idx="4">
                  <c:v>31581</c:v>
                </c:pt>
                <c:pt idx="5">
                  <c:v>16138</c:v>
                </c:pt>
                <c:pt idx="6">
                  <c:v>15422</c:v>
                </c:pt>
                <c:pt idx="7">
                  <c:v>65913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8C1-4A11-B426-E2EF93DAF12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  <a:prstGeom prst="rect">
            <a:avLst/>
          </a:prstGeom>
        </p:spPr>
        <p:txBody>
          <a:bodyPr lIns="94769" tIns="47385" rIns="94769" bIns="47385"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46574" y="4861443"/>
            <a:ext cx="5206154" cy="4605576"/>
          </a:xfrm>
          <a:prstGeom prst="rect">
            <a:avLst/>
          </a:prstGeom>
        </p:spPr>
        <p:txBody>
          <a:bodyPr lIns="94769" tIns="47385" rIns="94769" bIns="473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81582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816420" latinLnBrk="0">
      <a:defRPr sz="2100">
        <a:latin typeface="+mn-lt"/>
        <a:ea typeface="+mn-ea"/>
        <a:cs typeface="+mn-cs"/>
        <a:sym typeface="Calibri"/>
      </a:defRPr>
    </a:lvl1pPr>
    <a:lvl2pPr indent="228600" defTabSz="816420" latinLnBrk="0">
      <a:defRPr sz="2100">
        <a:latin typeface="+mn-lt"/>
        <a:ea typeface="+mn-ea"/>
        <a:cs typeface="+mn-cs"/>
        <a:sym typeface="Calibri"/>
      </a:defRPr>
    </a:lvl2pPr>
    <a:lvl3pPr indent="457200" defTabSz="816420" latinLnBrk="0">
      <a:defRPr sz="2100">
        <a:latin typeface="+mn-lt"/>
        <a:ea typeface="+mn-ea"/>
        <a:cs typeface="+mn-cs"/>
        <a:sym typeface="Calibri"/>
      </a:defRPr>
    </a:lvl3pPr>
    <a:lvl4pPr indent="685800" defTabSz="816420" latinLnBrk="0">
      <a:defRPr sz="2100">
        <a:latin typeface="+mn-lt"/>
        <a:ea typeface="+mn-ea"/>
        <a:cs typeface="+mn-cs"/>
        <a:sym typeface="Calibri"/>
      </a:defRPr>
    </a:lvl4pPr>
    <a:lvl5pPr indent="914400" defTabSz="816420" latinLnBrk="0">
      <a:defRPr sz="2100">
        <a:latin typeface="+mn-lt"/>
        <a:ea typeface="+mn-ea"/>
        <a:cs typeface="+mn-cs"/>
        <a:sym typeface="Calibri"/>
      </a:defRPr>
    </a:lvl5pPr>
    <a:lvl6pPr indent="1143000" defTabSz="816420" latinLnBrk="0">
      <a:defRPr sz="2100">
        <a:latin typeface="+mn-lt"/>
        <a:ea typeface="+mn-ea"/>
        <a:cs typeface="+mn-cs"/>
        <a:sym typeface="Calibri"/>
      </a:defRPr>
    </a:lvl6pPr>
    <a:lvl7pPr indent="1371600" defTabSz="816420" latinLnBrk="0">
      <a:defRPr sz="2100">
        <a:latin typeface="+mn-lt"/>
        <a:ea typeface="+mn-ea"/>
        <a:cs typeface="+mn-cs"/>
        <a:sym typeface="Calibri"/>
      </a:defRPr>
    </a:lvl7pPr>
    <a:lvl8pPr indent="1600200" defTabSz="816420" latinLnBrk="0">
      <a:defRPr sz="2100">
        <a:latin typeface="+mn-lt"/>
        <a:ea typeface="+mn-ea"/>
        <a:cs typeface="+mn-cs"/>
        <a:sym typeface="Calibri"/>
      </a:defRPr>
    </a:lvl8pPr>
    <a:lvl9pPr indent="1828800" defTabSz="816420" latinLnBrk="0">
      <a:defRPr sz="21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4076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623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 hasCustomPrompt="1"/>
          </p:nvPr>
        </p:nvSpPr>
        <p:spPr>
          <a:xfrm rot="20139739">
            <a:off x="1371600" y="3148023"/>
            <a:ext cx="15544800" cy="220504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9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dirty="0"/>
              <a:t>Draft</a:t>
            </a:r>
            <a:endParaRPr dirty="0"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2743200" y="5829300"/>
            <a:ext cx="12801600" cy="26289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1" cy="850108"/>
          </a:xfrm>
          <a:prstGeom prst="rect">
            <a:avLst/>
          </a:prstGeom>
        </p:spPr>
        <p:txBody>
          <a:bodyPr anchor="b"/>
          <a:lstStyle>
            <a:lvl1pPr algn="l">
              <a:defRPr sz="3600" b="1"/>
            </a:lvl1pPr>
          </a:lstStyle>
          <a:p>
            <a:r>
              <a:t>Titolo Testo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3584576" y="919162"/>
            <a:ext cx="10972801" cy="61722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3584576" y="8051007"/>
            <a:ext cx="10972801" cy="12072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FontTx/>
              <a:buNone/>
              <a:defRPr sz="2500"/>
            </a:lvl1pPr>
            <a:lvl2pPr marL="0" indent="0">
              <a:spcBef>
                <a:spcPts val="600"/>
              </a:spcBef>
              <a:buSzTx/>
              <a:buFontTx/>
              <a:buNone/>
              <a:defRPr sz="2500"/>
            </a:lvl2pPr>
            <a:lvl3pPr marL="0" indent="0">
              <a:spcBef>
                <a:spcPts val="600"/>
              </a:spcBef>
              <a:buSzTx/>
              <a:buFontTx/>
              <a:buNone/>
              <a:defRPr sz="2500"/>
            </a:lvl3pPr>
            <a:lvl4pPr marL="0" indent="0">
              <a:spcBef>
                <a:spcPts val="600"/>
              </a:spcBef>
              <a:buSzTx/>
              <a:buFontTx/>
              <a:buNone/>
              <a:defRPr sz="2500"/>
            </a:lvl4pPr>
            <a:lvl5pPr marL="0" indent="0">
              <a:spcBef>
                <a:spcPts val="600"/>
              </a:spcBef>
              <a:buSzTx/>
              <a:buFontTx/>
              <a:buNone/>
              <a:defRPr sz="25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914400" y="411956"/>
            <a:ext cx="16459200" cy="17145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914400" y="2400300"/>
            <a:ext cx="16459200" cy="6788947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13258800" y="411956"/>
            <a:ext cx="4114800" cy="8777293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914400" y="411956"/>
            <a:ext cx="12039600" cy="877729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371600" y="3195638"/>
            <a:ext cx="15544800" cy="2205043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2743200" y="5829300"/>
            <a:ext cx="12801600" cy="26289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726661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501359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13258800" y="411956"/>
            <a:ext cx="4114800" cy="8777293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914400" y="411956"/>
            <a:ext cx="12039600" cy="877729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650648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6927271" y="9561627"/>
            <a:ext cx="446331" cy="493485"/>
          </a:xfrm>
          <a:prstGeom prst="rect">
            <a:avLst/>
          </a:prstGeom>
          <a:ln w="12700">
            <a:miter lim="400000"/>
          </a:ln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</p:sldLayoutIdLst>
  <p:transition spd="med"/>
  <p:hf hdr="0" dt="0"/>
  <p:txStyles>
    <p:titleStyle>
      <a:lvl1pPr marL="0" marR="0" indent="0" algn="ct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612316" marR="0" indent="-612316" algn="l" defTabSz="81642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5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1398122" marR="0" indent="-581698" algn="l" defTabSz="81642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–"/>
        <a:tabLst/>
        <a:defRPr sz="5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2173958" marR="0" indent="-541116" algn="l" defTabSz="81642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5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3095600" marR="0" indent="-646333" algn="l" defTabSz="81642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–"/>
        <a:tabLst/>
        <a:defRPr sz="5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3912022" marR="0" indent="-646333" algn="l" defTabSz="81642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»"/>
        <a:tabLst/>
        <a:defRPr sz="5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4728443" marR="0" indent="-646334" algn="l" defTabSz="81642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5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5544865" marR="0" indent="-646333" algn="l" defTabSz="81642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5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6361288" marR="0" indent="-646333" algn="l" defTabSz="81642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5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7177709" marR="0" indent="-646331" algn="l" defTabSz="81642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5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14400" y="411956"/>
            <a:ext cx="16459200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81642" tIns="81642" rIns="81642" bIns="81642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14400" y="2400300"/>
            <a:ext cx="16459200" cy="6788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81642" tIns="81642" rIns="81642" bIns="81642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6927271" y="9561627"/>
            <a:ext cx="446331" cy="493485"/>
          </a:xfrm>
          <a:prstGeom prst="rect">
            <a:avLst/>
          </a:prstGeom>
          <a:ln w="12700">
            <a:miter lim="400000"/>
          </a:ln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034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</p:sldLayoutIdLst>
  <p:transition spd="med"/>
  <p:hf hdr="0" dt="0"/>
  <p:txStyles>
    <p:titleStyle>
      <a:lvl1pPr marL="0" marR="0" indent="0" algn="ct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612316" marR="0" indent="-612316" algn="l" defTabSz="81642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5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1398122" marR="0" indent="-581698" algn="l" defTabSz="81642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–"/>
        <a:tabLst/>
        <a:defRPr sz="5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2173958" marR="0" indent="-541116" algn="l" defTabSz="81642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5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3095600" marR="0" indent="-646333" algn="l" defTabSz="81642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–"/>
        <a:tabLst/>
        <a:defRPr sz="5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3912022" marR="0" indent="-646333" algn="l" defTabSz="81642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»"/>
        <a:tabLst/>
        <a:defRPr sz="5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4728443" marR="0" indent="-646334" algn="l" defTabSz="81642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5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5544865" marR="0" indent="-646333" algn="l" defTabSz="81642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5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6361288" marR="0" indent="-646333" algn="l" defTabSz="81642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5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7177709" marR="0" indent="-646331" algn="l" defTabSz="81642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5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Relationship Id="rId9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5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6" r="5959"/>
          <a:stretch/>
        </p:blipFill>
        <p:spPr>
          <a:xfrm>
            <a:off x="3109326" y="6412"/>
            <a:ext cx="3024336" cy="2419437"/>
          </a:xfrm>
          <a:prstGeom prst="rect">
            <a:avLst/>
          </a:prstGeom>
        </p:spPr>
      </p:pic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8" y="2539037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692375" y="9746191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1</a:t>
            </a:fld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1FBA0CF-869A-4D8E-B78D-FEAB8FE50A2E}"/>
              </a:ext>
            </a:extLst>
          </p:cNvPr>
          <p:cNvSpPr txBox="1"/>
          <p:nvPr/>
        </p:nvSpPr>
        <p:spPr>
          <a:xfrm>
            <a:off x="12822670" y="7220471"/>
            <a:ext cx="4580737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Trieste, 18 novembre 2019</a:t>
            </a: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DDE632D-D1C5-4009-98FB-0027D4F90FB8}"/>
              </a:ext>
            </a:extLst>
          </p:cNvPr>
          <p:cNvSpPr txBox="1"/>
          <p:nvPr/>
        </p:nvSpPr>
        <p:spPr>
          <a:xfrm>
            <a:off x="503756" y="9746191"/>
            <a:ext cx="185303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4F0ACA-4DB0-48EE-BF22-5F3BDA029316}"/>
              </a:ext>
            </a:extLst>
          </p:cNvPr>
          <p:cNvSpPr txBox="1"/>
          <p:nvPr/>
        </p:nvSpPr>
        <p:spPr>
          <a:xfrm>
            <a:off x="3109326" y="3080122"/>
            <a:ext cx="13465496" cy="3785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it-IT" sz="4800" b="1" dirty="0"/>
              <a:t>Presentazione di una sintesi del </a:t>
            </a:r>
          </a:p>
          <a:p>
            <a:pPr algn="ctr"/>
            <a:r>
              <a:rPr lang="it-IT" sz="4800" b="1" dirty="0"/>
              <a:t>Piano strategico Montagna365 «2019-2024» </a:t>
            </a:r>
          </a:p>
          <a:p>
            <a:pPr algn="ctr"/>
            <a:r>
              <a:rPr lang="it-IT" sz="4800" b="1" dirty="0"/>
              <a:t>Progetti di potenziamento e sviluppo delle infrastrutture turistiche</a:t>
            </a:r>
          </a:p>
          <a:p>
            <a:pPr marL="0" marR="0" indent="0" algn="ctr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endParaRPr kumimoji="0" lang="it-IT" sz="48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763A9CC-286E-4D29-AFA1-82FBC3594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3976" y="-11560"/>
            <a:ext cx="3024336" cy="243436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9CEFD7AB-6E55-4D85-BBDE-7FD51646EF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7631" y="-15539"/>
            <a:ext cx="3302408" cy="2433542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C6F2D590-AC6A-4896-8A3A-D6879A7F9E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11037" y="-55236"/>
            <a:ext cx="2957792" cy="2473239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" r="10092" b="8017"/>
          <a:stretch/>
        </p:blipFill>
        <p:spPr>
          <a:xfrm>
            <a:off x="9144000" y="-26918"/>
            <a:ext cx="2987209" cy="2444921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5" r="11287"/>
          <a:stretch/>
        </p:blipFill>
        <p:spPr bwMode="auto">
          <a:xfrm>
            <a:off x="-1016" y="-2532"/>
            <a:ext cx="3110342" cy="2436074"/>
          </a:xfrm>
          <a:prstGeom prst="rect">
            <a:avLst/>
          </a:prstGeom>
          <a:noFill/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5739500F-1C06-41C2-9B89-1A78BBDAAB21}"/>
              </a:ext>
            </a:extLst>
          </p:cNvPr>
          <p:cNvSpPr/>
          <p:nvPr/>
        </p:nvSpPr>
        <p:spPr>
          <a:xfrm>
            <a:off x="131917" y="9753866"/>
            <a:ext cx="9915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72694602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10</a:t>
            </a:fld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B233A8A-6AD9-4DAA-A9E0-F2C859D9D193}"/>
              </a:ext>
            </a:extLst>
          </p:cNvPr>
          <p:cNvSpPr/>
          <p:nvPr/>
        </p:nvSpPr>
        <p:spPr>
          <a:xfrm>
            <a:off x="-361056" y="461012"/>
            <a:ext cx="1807299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500" dirty="0">
                <a:cs typeface="Helvetica" panose="020B0604020202020204" pitchFamily="34" charset="0"/>
              </a:rPr>
              <a:t>	 Mancanza di posti letto qualificati</a:t>
            </a:r>
            <a:endParaRPr lang="it-IT" sz="3500" dirty="0">
              <a:solidFill>
                <a:srgbClr val="FF0000"/>
              </a:solidFill>
              <a:cs typeface="Helvetica" panose="020B0604020202020204" pitchFamily="34" charset="0"/>
            </a:endParaRPr>
          </a:p>
        </p:txBody>
      </p:sp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2B3A4E31-A857-4381-8E25-961E73F3E1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1025" y="2187575"/>
          <a:ext cx="9361488" cy="693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" name="Worksheet" r:id="rId4" imgW="7896331" imgH="5848389" progId="Excel.Sheet.12">
                  <p:embed/>
                </p:oleObj>
              </mc:Choice>
              <mc:Fallback>
                <p:oleObj name="Worksheet" r:id="rId4" imgW="7896331" imgH="5848389" progId="Excel.Sheet.12">
                  <p:embed/>
                  <p:pic>
                    <p:nvPicPr>
                      <p:cNvPr id="3" name="Oggetto 2">
                        <a:extLst>
                          <a:ext uri="{FF2B5EF4-FFF2-40B4-BE49-F238E27FC236}">
                            <a16:creationId xmlns:a16="http://schemas.microsoft.com/office/drawing/2014/main" id="{2B3A4E31-A857-4381-8E25-961E73F3E1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1025" y="2187575"/>
                        <a:ext cx="9361488" cy="693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A196E480-47E3-4F14-8250-3249B6856F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A6A044B0-07EB-4319-B8F1-72B67282626C}"/>
              </a:ext>
            </a:extLst>
          </p:cNvPr>
          <p:cNvSpPr/>
          <p:nvPr/>
        </p:nvSpPr>
        <p:spPr>
          <a:xfrm>
            <a:off x="6306610" y="2839244"/>
            <a:ext cx="7157870" cy="720080"/>
          </a:xfrm>
          <a:prstGeom prst="roundRect">
            <a:avLst>
              <a:gd name="adj" fmla="val 50000"/>
            </a:avLst>
          </a:prstGeom>
          <a:noFill/>
          <a:ln w="50800" cap="flat">
            <a:solidFill>
              <a:srgbClr val="C0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EFA9F23-BDF3-44B1-B637-78D6CA69F50F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47471247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11</a:t>
            </a:fld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B233A8A-6AD9-4DAA-A9E0-F2C859D9D193}"/>
              </a:ext>
            </a:extLst>
          </p:cNvPr>
          <p:cNvSpPr/>
          <p:nvPr/>
        </p:nvSpPr>
        <p:spPr>
          <a:xfrm>
            <a:off x="-115663" y="393919"/>
            <a:ext cx="1851932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500" dirty="0"/>
              <a:t>Mercati: presenze </a:t>
            </a:r>
            <a:r>
              <a:rPr lang="it-IT" sz="3500" dirty="0">
                <a:cs typeface="Helvetica" panose="020B0604020202020204" pitchFamily="34" charset="0"/>
              </a:rPr>
              <a:t>ESTATE 2018 e INVERNO 2018/19 (1/2)</a:t>
            </a:r>
            <a:endParaRPr lang="it-IT" sz="3500" dirty="0">
              <a:solidFill>
                <a:srgbClr val="FF0000"/>
              </a:solidFill>
              <a:cs typeface="Helvetica" panose="020B0604020202020204" pitchFamily="34" charset="0"/>
            </a:endParaRPr>
          </a:p>
        </p:txBody>
      </p:sp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40C4B600-AF77-41D9-9930-5755D320ECA8}"/>
              </a:ext>
            </a:extLst>
          </p:cNvPr>
          <p:cNvGraphicFramePr>
            <a:graphicFrameLocks/>
          </p:cNvGraphicFramePr>
          <p:nvPr/>
        </p:nvGraphicFramePr>
        <p:xfrm>
          <a:off x="533804" y="1636202"/>
          <a:ext cx="4810599" cy="3813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afico 18">
            <a:extLst>
              <a:ext uri="{FF2B5EF4-FFF2-40B4-BE49-F238E27FC236}">
                <a16:creationId xmlns:a16="http://schemas.microsoft.com/office/drawing/2014/main" id="{C5054997-B956-4147-92D9-69C614AF3A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2997773"/>
              </p:ext>
            </p:extLst>
          </p:nvPr>
        </p:nvGraphicFramePr>
        <p:xfrm>
          <a:off x="322732" y="1903139"/>
          <a:ext cx="8542714" cy="7989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Grafico 19">
            <a:extLst>
              <a:ext uri="{FF2B5EF4-FFF2-40B4-BE49-F238E27FC236}">
                <a16:creationId xmlns:a16="http://schemas.microsoft.com/office/drawing/2014/main" id="{D6AD8DDD-D8E3-4179-AC68-E08EFAD500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6832052"/>
              </p:ext>
            </p:extLst>
          </p:nvPr>
        </p:nvGraphicFramePr>
        <p:xfrm>
          <a:off x="8865446" y="1951768"/>
          <a:ext cx="8888750" cy="7989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Immagine 12">
            <a:extLst>
              <a:ext uri="{FF2B5EF4-FFF2-40B4-BE49-F238E27FC236}">
                <a16:creationId xmlns:a16="http://schemas.microsoft.com/office/drawing/2014/main" id="{AA5B5C4C-10C1-4925-9442-84CEECE939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B58C611-A549-4408-AC43-AC89B4964449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663444720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12</a:t>
            </a:fld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B233A8A-6AD9-4DAA-A9E0-F2C859D9D193}"/>
              </a:ext>
            </a:extLst>
          </p:cNvPr>
          <p:cNvSpPr/>
          <p:nvPr/>
        </p:nvSpPr>
        <p:spPr>
          <a:xfrm>
            <a:off x="-115663" y="393919"/>
            <a:ext cx="1851932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500" dirty="0"/>
              <a:t>Mercati: presenze </a:t>
            </a:r>
            <a:r>
              <a:rPr lang="it-IT" sz="3500" dirty="0">
                <a:cs typeface="Helvetica" panose="020B0604020202020204" pitchFamily="34" charset="0"/>
              </a:rPr>
              <a:t>ESTATE 2018 e INVERNO 2018/19 (2/2)</a:t>
            </a:r>
            <a:endParaRPr lang="it-IT" sz="3500" dirty="0">
              <a:solidFill>
                <a:srgbClr val="FF0000"/>
              </a:solidFill>
              <a:cs typeface="Helvetica" panose="020B0604020202020204" pitchFamily="34" charset="0"/>
            </a:endParaRPr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BD638464-25B0-49C9-8496-0901357582F7}"/>
              </a:ext>
            </a:extLst>
          </p:cNvPr>
          <p:cNvGraphicFramePr>
            <a:graphicFrameLocks/>
          </p:cNvGraphicFramePr>
          <p:nvPr/>
        </p:nvGraphicFramePr>
        <p:xfrm>
          <a:off x="322732" y="5824015"/>
          <a:ext cx="4810599" cy="398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E66E1E8F-3D0C-4909-9139-6ADD0545C35A}"/>
              </a:ext>
            </a:extLst>
          </p:cNvPr>
          <p:cNvGraphicFramePr/>
          <p:nvPr/>
        </p:nvGraphicFramePr>
        <p:xfrm>
          <a:off x="6124762" y="5824014"/>
          <a:ext cx="4998454" cy="421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40C4B600-AF77-41D9-9930-5755D320ECA8}"/>
              </a:ext>
            </a:extLst>
          </p:cNvPr>
          <p:cNvGraphicFramePr>
            <a:graphicFrameLocks/>
          </p:cNvGraphicFramePr>
          <p:nvPr/>
        </p:nvGraphicFramePr>
        <p:xfrm>
          <a:off x="533804" y="1636202"/>
          <a:ext cx="4810599" cy="3813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73F2EFBE-B077-4462-931C-0A439228C0FE}"/>
              </a:ext>
            </a:extLst>
          </p:cNvPr>
          <p:cNvGraphicFramePr/>
          <p:nvPr/>
        </p:nvGraphicFramePr>
        <p:xfrm>
          <a:off x="6335834" y="1677089"/>
          <a:ext cx="5214478" cy="398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Parentesi graffa chiusa 2">
            <a:extLst>
              <a:ext uri="{FF2B5EF4-FFF2-40B4-BE49-F238E27FC236}">
                <a16:creationId xmlns:a16="http://schemas.microsoft.com/office/drawing/2014/main" id="{4F8A375D-407B-46B3-ACC5-BA9998F409E9}"/>
              </a:ext>
            </a:extLst>
          </p:cNvPr>
          <p:cNvSpPr/>
          <p:nvPr/>
        </p:nvSpPr>
        <p:spPr>
          <a:xfrm>
            <a:off x="11550312" y="1667838"/>
            <a:ext cx="1024793" cy="7938017"/>
          </a:xfrm>
          <a:prstGeom prst="rightBrace">
            <a:avLst>
              <a:gd name="adj1" fmla="val 48969"/>
              <a:gd name="adj2" fmla="val 50000"/>
            </a:avLst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graphicFrame>
        <p:nvGraphicFramePr>
          <p:cNvPr id="17" name="Grafico 16">
            <a:extLst>
              <a:ext uri="{FF2B5EF4-FFF2-40B4-BE49-F238E27FC236}">
                <a16:creationId xmlns:a16="http://schemas.microsoft.com/office/drawing/2014/main" id="{80D9AC41-C2B4-43B7-A7F0-E705C8B1A8AB}"/>
              </a:ext>
            </a:extLst>
          </p:cNvPr>
          <p:cNvGraphicFramePr>
            <a:graphicFrameLocks/>
          </p:cNvGraphicFramePr>
          <p:nvPr/>
        </p:nvGraphicFramePr>
        <p:xfrm>
          <a:off x="12841313" y="2551212"/>
          <a:ext cx="4698883" cy="2958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Grafico 17">
            <a:extLst>
              <a:ext uri="{FF2B5EF4-FFF2-40B4-BE49-F238E27FC236}">
                <a16:creationId xmlns:a16="http://schemas.microsoft.com/office/drawing/2014/main" id="{51DDCB83-03B5-4675-86C3-1AE07538C926}"/>
              </a:ext>
            </a:extLst>
          </p:cNvPr>
          <p:cNvGraphicFramePr>
            <a:graphicFrameLocks/>
          </p:cNvGraphicFramePr>
          <p:nvPr/>
        </p:nvGraphicFramePr>
        <p:xfrm>
          <a:off x="13028050" y="6295629"/>
          <a:ext cx="4392102" cy="3071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13BE245B-8C6E-4F8B-85CF-1D7F9BA7971A}"/>
              </a:ext>
            </a:extLst>
          </p:cNvPr>
          <p:cNvSpPr txBox="1"/>
          <p:nvPr/>
        </p:nvSpPr>
        <p:spPr>
          <a:xfrm>
            <a:off x="12631506" y="1593341"/>
            <a:ext cx="4998454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MIX MERCATI ITALIA/ESTERO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sym typeface="Calibri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98C275BA-A57F-4E14-AD5B-7D24C82B64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A344685-0B00-4A77-B4E0-E900552F987E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59530349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301450" y="2119164"/>
            <a:ext cx="17835535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13</a:t>
            </a:fld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5EBE153-DA76-428B-8CA5-805A71355D22}"/>
              </a:ext>
            </a:extLst>
          </p:cNvPr>
          <p:cNvSpPr txBox="1"/>
          <p:nvPr/>
        </p:nvSpPr>
        <p:spPr>
          <a:xfrm>
            <a:off x="534746" y="337656"/>
            <a:ext cx="11881320" cy="6309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3500" dirty="0"/>
              <a:t>Investimenti ultimi </a:t>
            </a:r>
            <a:r>
              <a:rPr lang="it-IT" sz="3500" dirty="0">
                <a:solidFill>
                  <a:schemeClr val="tx1"/>
                </a:solidFill>
              </a:rPr>
              <a:t>20</a:t>
            </a:r>
            <a:r>
              <a:rPr lang="it-IT" sz="3500" dirty="0"/>
              <a:t> anni negli impianti</a:t>
            </a:r>
            <a:endParaRPr kumimoji="0" lang="it-IT" sz="350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alibri"/>
            </a:endParaRP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86B9A534-8A39-4632-86AD-9052BF6405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425561"/>
              </p:ext>
            </p:extLst>
          </p:nvPr>
        </p:nvGraphicFramePr>
        <p:xfrm>
          <a:off x="1189830" y="3850174"/>
          <a:ext cx="15908337" cy="316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" name="Worksheet" r:id="rId4" imgW="8328695" imgH="1653556" progId="Excel.Sheet.12">
                  <p:embed/>
                </p:oleObj>
              </mc:Choice>
              <mc:Fallback>
                <p:oleObj name="Worksheet" r:id="rId4" imgW="8328695" imgH="1653556" progId="Excel.Sheet.12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86B9A534-8A39-4632-86AD-9052BF6405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9830" y="3850174"/>
                        <a:ext cx="15908337" cy="316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802E2D71-D77A-4123-A8E8-66E54F510D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2027517-5787-4811-93D8-76A0AE6CC87A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12955849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14</a:t>
            </a:fld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C8D1E92-CA30-498B-BD1D-510EF93DD7FF}"/>
              </a:ext>
            </a:extLst>
          </p:cNvPr>
          <p:cNvSpPr txBox="1"/>
          <p:nvPr/>
        </p:nvSpPr>
        <p:spPr>
          <a:xfrm>
            <a:off x="503756" y="348646"/>
            <a:ext cx="16417108" cy="6309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500" dirty="0"/>
              <a:t>SWOT Analysis – in corso di perfezionamento attraverso il confronto con il territorio  </a:t>
            </a:r>
          </a:p>
        </p:txBody>
      </p:sp>
      <p:sp>
        <p:nvSpPr>
          <p:cNvPr id="9" name="Shape 251">
            <a:extLst>
              <a:ext uri="{FF2B5EF4-FFF2-40B4-BE49-F238E27FC236}">
                <a16:creationId xmlns:a16="http://schemas.microsoft.com/office/drawing/2014/main" id="{25C94608-BDE7-47BC-A79B-6603A1F6DC64}"/>
              </a:ext>
            </a:extLst>
          </p:cNvPr>
          <p:cNvSpPr/>
          <p:nvPr/>
        </p:nvSpPr>
        <p:spPr>
          <a:xfrm>
            <a:off x="2163717" y="1314940"/>
            <a:ext cx="6240583" cy="42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b="1" dirty="0"/>
              <a:t>PUNTI DI FORZA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17C1308-4C0D-4EC7-BF2C-2538972602C5}"/>
              </a:ext>
            </a:extLst>
          </p:cNvPr>
          <p:cNvSpPr/>
          <p:nvPr/>
        </p:nvSpPr>
        <p:spPr>
          <a:xfrm>
            <a:off x="2225068" y="1788276"/>
            <a:ext cx="6240583" cy="241912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3">
                <a:lumMod val="7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800" dirty="0"/>
              <a:t>- Montagna autentica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800" dirty="0"/>
              <a:t>- Presenza di Brand potenzialmente attrattivi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800" dirty="0"/>
              <a:t>- Posizionamento geografico rispetto all'Europa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800" dirty="0"/>
              <a:t>- Alta concentrazione di eccellenze gastronomiche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800" dirty="0">
                <a:solidFill>
                  <a:schemeClr val="tx1"/>
                </a:solidFill>
              </a:rPr>
              <a:t>- Qualità degli ambienti naturali e wilderness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800" b="1" dirty="0">
                <a:solidFill>
                  <a:schemeClr val="tx1"/>
                </a:solidFill>
              </a:rPr>
              <a:t>- </a:t>
            </a:r>
            <a:r>
              <a:rPr lang="it-IT" sz="1800" dirty="0">
                <a:solidFill>
                  <a:schemeClr val="tx1"/>
                </a:solidFill>
              </a:rPr>
              <a:t>presenza di prodotti già riconosciuti sui mercati target (Dolomiti UNESCO, AAT, Ciclovia Alpe Adria)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067CBEF-7905-4E77-8F80-764E09F09F64}"/>
              </a:ext>
            </a:extLst>
          </p:cNvPr>
          <p:cNvSpPr/>
          <p:nvPr/>
        </p:nvSpPr>
        <p:spPr>
          <a:xfrm>
            <a:off x="2236405" y="4279404"/>
            <a:ext cx="6229246" cy="2072871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800" dirty="0"/>
              <a:t>- Gestione unica impianti e marketing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800" dirty="0"/>
              <a:t>- Qualità e sicurezza delle piste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800" dirty="0"/>
              <a:t>- Riconosciuta capacità organizzativa negli eventi sportivi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800" dirty="0"/>
              <a:t>-Presenza di eventi legati alle tradizioni e ai prodotti tipici consolidati.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800" dirty="0">
                <a:cs typeface="Helvetica" panose="020B0604020202020204" pitchFamily="34" charset="0"/>
              </a:rPr>
              <a:t>-Forte capacità di reazione della struttura alle emergenze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B4665A3C-0358-44AB-8F3E-EE8A7C04A8CF}"/>
              </a:ext>
            </a:extLst>
          </p:cNvPr>
          <p:cNvSpPr/>
          <p:nvPr/>
        </p:nvSpPr>
        <p:spPr>
          <a:xfrm>
            <a:off x="653517" y="1759124"/>
            <a:ext cx="449872" cy="1857836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3">
                <a:lumMod val="7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45718" tIns="45718" rIns="45718" bIns="45718" numCol="1" spcCol="38100" rtlCol="0" anchor="ctr">
            <a:spAutoFit/>
          </a:bodyPr>
          <a:lstStyle/>
          <a:p>
            <a:pPr marL="0" marR="0" indent="0" algn="ctr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ESTERNO</a:t>
            </a: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947246A7-2A43-4A07-B946-99ED99E2296A}"/>
              </a:ext>
            </a:extLst>
          </p:cNvPr>
          <p:cNvSpPr/>
          <p:nvPr/>
        </p:nvSpPr>
        <p:spPr>
          <a:xfrm>
            <a:off x="665090" y="3861728"/>
            <a:ext cx="449872" cy="1857836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45718" tIns="45718" rIns="45718" bIns="45718" numCol="1" spcCol="38100" rtlCol="0" anchor="ctr">
            <a:spAutoFit/>
          </a:bodyPr>
          <a:lstStyle/>
          <a:p>
            <a:pPr marL="0" marR="0" indent="0" algn="ctr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INTERNO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C8598A34-7431-4556-830A-B88D5B1D936A}"/>
              </a:ext>
            </a:extLst>
          </p:cNvPr>
          <p:cNvSpPr/>
          <p:nvPr/>
        </p:nvSpPr>
        <p:spPr>
          <a:xfrm>
            <a:off x="2183337" y="6985221"/>
            <a:ext cx="6240583" cy="1908211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3">
                <a:lumMod val="7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000" dirty="0"/>
              <a:t>- Centralità nel contesto Regione Alpe Adria con Carinzia e Slovenia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000" dirty="0"/>
              <a:t>- Dimensione contenuta del territorio.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000" dirty="0"/>
              <a:t>- Possibile ampliamento delle stagionalità classiche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000" dirty="0"/>
              <a:t>- Sostenibilità come elemento di sviluppo trasversale 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5568CE9-841F-415C-9882-70CF45104F34}"/>
              </a:ext>
            </a:extLst>
          </p:cNvPr>
          <p:cNvSpPr/>
          <p:nvPr/>
        </p:nvSpPr>
        <p:spPr>
          <a:xfrm>
            <a:off x="2190005" y="9106266"/>
            <a:ext cx="6233915" cy="86177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342900" lvl="0" indent="-34290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it-IT" sz="2000" dirty="0"/>
              <a:t>Recente unificazione </a:t>
            </a:r>
            <a:r>
              <a:rPr lang="it-IT" sz="2000" dirty="0" err="1"/>
              <a:t>Promotur</a:t>
            </a:r>
            <a:r>
              <a:rPr lang="it-IT" sz="2000" dirty="0"/>
              <a:t> – </a:t>
            </a:r>
            <a:r>
              <a:rPr lang="it-IT" sz="2000" dirty="0" err="1"/>
              <a:t>TurismoFVG</a:t>
            </a:r>
            <a:endParaRPr lang="it-IT" sz="2000" dirty="0"/>
          </a:p>
          <a:p>
            <a:pPr marL="342900" lvl="0" indent="-34290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it-IT" sz="2000" dirty="0"/>
              <a:t>Progressivo rafforzamento sinergie Infopoint + Poli</a:t>
            </a:r>
          </a:p>
        </p:txBody>
      </p:sp>
      <p:sp>
        <p:nvSpPr>
          <p:cNvPr id="21" name="Shape 251">
            <a:extLst>
              <a:ext uri="{FF2B5EF4-FFF2-40B4-BE49-F238E27FC236}">
                <a16:creationId xmlns:a16="http://schemas.microsoft.com/office/drawing/2014/main" id="{F5FE2AD9-D8D7-4B8E-8111-7B131532D2E5}"/>
              </a:ext>
            </a:extLst>
          </p:cNvPr>
          <p:cNvSpPr/>
          <p:nvPr/>
        </p:nvSpPr>
        <p:spPr>
          <a:xfrm>
            <a:off x="2231232" y="6518972"/>
            <a:ext cx="6240583" cy="42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b="1" dirty="0"/>
              <a:t>OPPORTUNITÀ</a:t>
            </a:r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97536B75-5425-4C87-A240-E2D16576113B}"/>
              </a:ext>
            </a:extLst>
          </p:cNvPr>
          <p:cNvSpPr/>
          <p:nvPr/>
        </p:nvSpPr>
        <p:spPr>
          <a:xfrm>
            <a:off x="661634" y="6266199"/>
            <a:ext cx="449872" cy="1857836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3">
                <a:lumMod val="7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45718" tIns="45718" rIns="45718" bIns="45718" numCol="1" spcCol="38100" rtlCol="0" anchor="ctr">
            <a:spAutoFit/>
          </a:bodyPr>
          <a:lstStyle/>
          <a:p>
            <a:pPr marL="0" marR="0" indent="0" algn="ctr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ESTERNO</a:t>
            </a:r>
          </a:p>
        </p:txBody>
      </p:sp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3C16A4D3-AAC3-459A-BC9D-05C99E035AFD}"/>
              </a:ext>
            </a:extLst>
          </p:cNvPr>
          <p:cNvSpPr/>
          <p:nvPr/>
        </p:nvSpPr>
        <p:spPr>
          <a:xfrm>
            <a:off x="673207" y="8296155"/>
            <a:ext cx="449872" cy="1857836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45718" tIns="45718" rIns="45718" bIns="45718" numCol="1" spcCol="38100" rtlCol="0" anchor="ctr">
            <a:spAutoFit/>
          </a:bodyPr>
          <a:lstStyle/>
          <a:p>
            <a:pPr marL="0" marR="0" indent="0" algn="ctr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INTERNO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197FD5D8-51D2-4520-A45F-A2BA10716EAB}"/>
              </a:ext>
            </a:extLst>
          </p:cNvPr>
          <p:cNvSpPr/>
          <p:nvPr/>
        </p:nvSpPr>
        <p:spPr>
          <a:xfrm>
            <a:off x="9570682" y="1907287"/>
            <a:ext cx="8052228" cy="218521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3">
                <a:lumMod val="7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342900" indent="-34290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it-IT" sz="2000" dirty="0"/>
              <a:t>Squilibrio tra turismo pendolare (80%) e stanziale e scarsa occupazione posti letto</a:t>
            </a:r>
          </a:p>
          <a:p>
            <a:pPr marL="342900" indent="-34290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it-IT" sz="2000" dirty="0"/>
              <a:t>Qualità posti letto inadeguata (dichiarata e effettiva)</a:t>
            </a:r>
          </a:p>
          <a:p>
            <a:pPr marL="342900" lvl="0" indent="-34290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it-IT" sz="2000" dirty="0"/>
              <a:t>Visione/azione imprenditoriale ancora debole (investimenti a medio/lungo termine) </a:t>
            </a:r>
          </a:p>
          <a:p>
            <a:pPr marL="342900" lvl="0" indent="-34290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it-IT" sz="2000" dirty="0"/>
              <a:t>Assenza di strutture di telecomunicazione / connettività adeguata 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47B923F6-FA3C-4C26-B3FB-91E339FBD67D}"/>
              </a:ext>
            </a:extLst>
          </p:cNvPr>
          <p:cNvSpPr/>
          <p:nvPr/>
        </p:nvSpPr>
        <p:spPr>
          <a:xfrm>
            <a:off x="9570682" y="4351123"/>
            <a:ext cx="8052228" cy="180048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342900" lvl="0" indent="-34290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it-IT" sz="2000" dirty="0"/>
              <a:t>Offerta turistica poco integrata anche con riferimento all’offerta legata allo sci fondo</a:t>
            </a:r>
          </a:p>
          <a:p>
            <a:pPr marL="342900" indent="-34290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it-IT" sz="2000" dirty="0"/>
              <a:t>Mancanza rete commerciale integrata </a:t>
            </a:r>
          </a:p>
          <a:p>
            <a:pPr marL="342900" indent="-34290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it-IT" sz="2000" dirty="0"/>
              <a:t>Mancanza di una struttura di governance territoriale per una politica di sviluppo unitaria e accelerata</a:t>
            </a:r>
          </a:p>
        </p:txBody>
      </p:sp>
      <p:sp>
        <p:nvSpPr>
          <p:cNvPr id="26" name="Shape 251">
            <a:extLst>
              <a:ext uri="{FF2B5EF4-FFF2-40B4-BE49-F238E27FC236}">
                <a16:creationId xmlns:a16="http://schemas.microsoft.com/office/drawing/2014/main" id="{F5970DE2-1D0A-4474-8EE1-115A137F0510}"/>
              </a:ext>
            </a:extLst>
          </p:cNvPr>
          <p:cNvSpPr/>
          <p:nvPr/>
        </p:nvSpPr>
        <p:spPr>
          <a:xfrm>
            <a:off x="9600161" y="1356022"/>
            <a:ext cx="6240583" cy="42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b="1" dirty="0"/>
              <a:t>PUNTI DI DEBOLEZZA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E2DB7EF1-E5A8-4635-BA42-C82CF20A001C}"/>
              </a:ext>
            </a:extLst>
          </p:cNvPr>
          <p:cNvSpPr/>
          <p:nvPr/>
        </p:nvSpPr>
        <p:spPr>
          <a:xfrm>
            <a:off x="9593530" y="6902180"/>
            <a:ext cx="8036048" cy="163121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3">
                <a:lumMod val="7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000" dirty="0"/>
              <a:t>- Posizionamento geografico: presenza di forti competitor limitrofi 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000" dirty="0"/>
              <a:t>- Cambiamenti climatici in corso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000" dirty="0"/>
              <a:t> - Limitata altitudine delle nostre montagne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000" dirty="0"/>
              <a:t>- Sistema di trasporto pubblico inadeguato </a:t>
            </a:r>
            <a:r>
              <a:rPr lang="it-IT" sz="2000" dirty="0">
                <a:solidFill>
                  <a:schemeClr val="tx1"/>
                </a:solidFill>
              </a:rPr>
              <a:t>(verificare impatto bando TPL)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F9493221-0BB2-4FD0-A933-710F593A9C95}"/>
              </a:ext>
            </a:extLst>
          </p:cNvPr>
          <p:cNvSpPr/>
          <p:nvPr/>
        </p:nvSpPr>
        <p:spPr>
          <a:xfrm>
            <a:off x="9570682" y="8793553"/>
            <a:ext cx="5584859" cy="1246491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342900" lvl="0" indent="-34290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it-IT" sz="2000" dirty="0"/>
              <a:t>Perdita seniority skills per pensionamento</a:t>
            </a:r>
          </a:p>
          <a:p>
            <a:pPr marL="342900" lvl="0" indent="-34290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it-IT" sz="2000" dirty="0"/>
              <a:t>Ridotta implementazione delle competenze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000" dirty="0"/>
              <a:t>	(Formazione)</a:t>
            </a:r>
          </a:p>
        </p:txBody>
      </p:sp>
      <p:sp>
        <p:nvSpPr>
          <p:cNvPr id="31" name="Shape 251">
            <a:extLst>
              <a:ext uri="{FF2B5EF4-FFF2-40B4-BE49-F238E27FC236}">
                <a16:creationId xmlns:a16="http://schemas.microsoft.com/office/drawing/2014/main" id="{2427DE3A-6F74-4FF0-9058-5420E3CC587E}"/>
              </a:ext>
            </a:extLst>
          </p:cNvPr>
          <p:cNvSpPr/>
          <p:nvPr/>
        </p:nvSpPr>
        <p:spPr>
          <a:xfrm>
            <a:off x="9570682" y="6446964"/>
            <a:ext cx="6240583" cy="42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b="1" dirty="0"/>
              <a:t>MINACCE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66ADDFB-0ACC-4AEE-B86A-0B30FD1DC1E7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62488918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301450" y="2119164"/>
            <a:ext cx="17835535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15</a:t>
            </a:fld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22BDA9F-81F6-435C-A4C8-3AF7B0CE4583}"/>
              </a:ext>
            </a:extLst>
          </p:cNvPr>
          <p:cNvSpPr/>
          <p:nvPr/>
        </p:nvSpPr>
        <p:spPr>
          <a:xfrm>
            <a:off x="984139" y="401505"/>
            <a:ext cx="659667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500" dirty="0">
                <a:cs typeface="Dubai" panose="020B0503030403030204" pitchFamily="34" charset="-78"/>
              </a:rPr>
              <a:t>Progetto Sport – Livigno, Valtellina </a:t>
            </a:r>
            <a:endParaRPr lang="it-IT" sz="1400" dirty="0">
              <a:cs typeface="Dubai" panose="020B0503030403030204" pitchFamily="34" charset="-78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2540284-8799-4BD7-87D2-5E000FA4D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56" y="1547729"/>
            <a:ext cx="9801467" cy="392401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E4F7FDA-55BF-494B-B4E6-B90F170EA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56" y="6056403"/>
            <a:ext cx="7877525" cy="333556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9EC86EB-EA62-4F0F-9ABE-2D793F303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3275" y="5901566"/>
            <a:ext cx="9141826" cy="358651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EAE4EDD-2120-4B57-B243-0F2E6214FFCC}"/>
              </a:ext>
            </a:extLst>
          </p:cNvPr>
          <p:cNvSpPr txBox="1"/>
          <p:nvPr/>
        </p:nvSpPr>
        <p:spPr>
          <a:xfrm>
            <a:off x="10448523" y="1547729"/>
            <a:ext cx="7486578" cy="4031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endParaRPr lang="it-IT" sz="1800" b="1" dirty="0"/>
          </a:p>
          <a:p>
            <a:pPr algn="ctr"/>
            <a:r>
              <a:rPr lang="it-IT" sz="2000" b="1" dirty="0"/>
              <a:t>Capacità ricettiva: </a:t>
            </a:r>
          </a:p>
          <a:p>
            <a:pPr algn="ctr"/>
            <a:r>
              <a:rPr lang="it-IT" sz="2000" dirty="0"/>
              <a:t>più di 104 alberghi per 4.982 posti letto ed oltre 900 appartamenti</a:t>
            </a:r>
          </a:p>
          <a:p>
            <a:pPr algn="ctr"/>
            <a:endParaRPr lang="it-IT" sz="1600" dirty="0"/>
          </a:p>
          <a:p>
            <a:pPr algn="ctr"/>
            <a:r>
              <a:rPr lang="it-IT" sz="2000" b="1" dirty="0"/>
              <a:t>Presenze 2018 Località</a:t>
            </a:r>
          </a:p>
          <a:p>
            <a:pPr algn="ctr"/>
            <a:r>
              <a:rPr lang="it-IT" sz="2000" dirty="0"/>
              <a:t> Livigno: 1.192.400. </a:t>
            </a:r>
          </a:p>
          <a:p>
            <a:pPr algn="ctr"/>
            <a:endParaRPr lang="it-IT" sz="1600" dirty="0"/>
          </a:p>
          <a:p>
            <a:pPr algn="ctr"/>
            <a:r>
              <a:rPr lang="it-IT" sz="2000" b="1" dirty="0"/>
              <a:t>Provenienze </a:t>
            </a:r>
            <a:r>
              <a:rPr lang="it-IT" sz="2000" dirty="0"/>
              <a:t>Presenze di Italiani: Lombardia (il 53%), seguita da quella dell’Emilia Romagna (8%) e della Toscana (5%). </a:t>
            </a:r>
          </a:p>
          <a:p>
            <a:pPr algn="ctr"/>
            <a:endParaRPr lang="it-IT" sz="1600" dirty="0"/>
          </a:p>
          <a:p>
            <a:pPr algn="ctr"/>
            <a:r>
              <a:rPr lang="it-IT" sz="2000" dirty="0"/>
              <a:t>Presenze straniere: Repubblica Ceca 14%, Polonia 13%, Germania 12%, Belgio 9%;</a:t>
            </a:r>
          </a:p>
          <a:p>
            <a:pPr algn="ctr"/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algn="ctr"/>
            <a:r>
              <a:rPr lang="it-IT" sz="1600" dirty="0"/>
              <a:t>Fonte osservatorio turistico provinciale 2018- </a:t>
            </a:r>
            <a:r>
              <a:rPr lang="it-IT" sz="1600" dirty="0" err="1"/>
              <a:t>rif</a:t>
            </a:r>
            <a:r>
              <a:rPr lang="it-IT" sz="1600" dirty="0"/>
              <a:t> Area della Valtellina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DDF7C7AD-4714-497B-9BD1-1F82567A6F22}"/>
              </a:ext>
            </a:extLst>
          </p:cNvPr>
          <p:cNvCxnSpPr>
            <a:cxnSpLocks/>
          </p:cNvCxnSpPr>
          <p:nvPr/>
        </p:nvCxnSpPr>
        <p:spPr>
          <a:xfrm>
            <a:off x="1799184" y="2407196"/>
            <a:ext cx="3240360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5DD33E81-4097-4E92-9BBC-29A91F800584}"/>
              </a:ext>
            </a:extLst>
          </p:cNvPr>
          <p:cNvCxnSpPr>
            <a:cxnSpLocks/>
          </p:cNvCxnSpPr>
          <p:nvPr/>
        </p:nvCxnSpPr>
        <p:spPr>
          <a:xfrm>
            <a:off x="1223120" y="4279404"/>
            <a:ext cx="3096344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9BBFA143-0775-4613-89D2-70AAAF298C95}"/>
              </a:ext>
            </a:extLst>
          </p:cNvPr>
          <p:cNvCxnSpPr>
            <a:cxnSpLocks/>
          </p:cNvCxnSpPr>
          <p:nvPr/>
        </p:nvCxnSpPr>
        <p:spPr>
          <a:xfrm>
            <a:off x="3671392" y="4783460"/>
            <a:ext cx="1872208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8B31E47A-E72B-415A-BC74-644EF3194FEB}"/>
              </a:ext>
            </a:extLst>
          </p:cNvPr>
          <p:cNvCxnSpPr>
            <a:cxnSpLocks/>
          </p:cNvCxnSpPr>
          <p:nvPr/>
        </p:nvCxnSpPr>
        <p:spPr>
          <a:xfrm>
            <a:off x="7333671" y="4279404"/>
            <a:ext cx="1459604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6C191820-4AE9-4EA3-AAA6-CF44D0282703}"/>
              </a:ext>
            </a:extLst>
          </p:cNvPr>
          <p:cNvCxnSpPr>
            <a:cxnSpLocks/>
          </p:cNvCxnSpPr>
          <p:nvPr/>
        </p:nvCxnSpPr>
        <p:spPr>
          <a:xfrm>
            <a:off x="6307170" y="4783460"/>
            <a:ext cx="2620806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D1BF4ACB-F555-4C6D-92BF-DCB45FF7123E}"/>
              </a:ext>
            </a:extLst>
          </p:cNvPr>
          <p:cNvCxnSpPr>
            <a:cxnSpLocks/>
          </p:cNvCxnSpPr>
          <p:nvPr/>
        </p:nvCxnSpPr>
        <p:spPr>
          <a:xfrm>
            <a:off x="6162594" y="5071492"/>
            <a:ext cx="893174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id="{028E3AFB-4125-452F-B55C-A2EF9A6DEF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D053F6B-4B31-4BB4-8DAC-191C84C5F0F6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77170937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9421C3DF-5831-4CC1-A65B-922C3546F3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sp>
        <p:nvSpPr>
          <p:cNvPr id="251" name="Shape 251"/>
          <p:cNvSpPr/>
          <p:nvPr/>
        </p:nvSpPr>
        <p:spPr>
          <a:xfrm>
            <a:off x="301450" y="2119164"/>
            <a:ext cx="17835535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16</a:t>
            </a:fld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D2DD924-77B1-4459-BA2B-0B0C730F1F09}"/>
              </a:ext>
            </a:extLst>
          </p:cNvPr>
          <p:cNvSpPr/>
          <p:nvPr/>
        </p:nvSpPr>
        <p:spPr>
          <a:xfrm>
            <a:off x="935088" y="370652"/>
            <a:ext cx="9144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500" dirty="0"/>
              <a:t>Progetto Bike - Fai della Paganella, Trentino 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337D63B-109C-448B-BE92-447D66E4F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15" y="1489031"/>
            <a:ext cx="11512565" cy="344949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64BD38D-BFF8-47FF-9D1F-AEEC43FFF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5" y="5382099"/>
            <a:ext cx="9601522" cy="415083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578FBEA-CA9D-4202-828C-A5A171E1AD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32032" y="5637327"/>
            <a:ext cx="8748001" cy="433070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3E96FC1-5C33-4870-B6FB-E06A66B3584A}"/>
              </a:ext>
            </a:extLst>
          </p:cNvPr>
          <p:cNvSpPr txBox="1"/>
          <p:nvPr/>
        </p:nvSpPr>
        <p:spPr>
          <a:xfrm>
            <a:off x="11520264" y="1471092"/>
            <a:ext cx="6552728" cy="41626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it-IT" sz="1600" b="1" dirty="0"/>
              <a:t>Capacità ricettiva Altopiano Dolomiti Paganella</a:t>
            </a:r>
          </a:p>
          <a:p>
            <a:pPr algn="ctr"/>
            <a:r>
              <a:rPr lang="it-IT" sz="1600" dirty="0"/>
              <a:t>19 mila posti letto</a:t>
            </a:r>
          </a:p>
          <a:p>
            <a:pPr algn="ctr"/>
            <a:r>
              <a:rPr lang="it-IT" sz="1600" dirty="0"/>
              <a:t>122 strutture alberghiere; 8.181 posti letto;</a:t>
            </a:r>
          </a:p>
          <a:p>
            <a:pPr algn="ctr"/>
            <a:r>
              <a:rPr lang="it-IT" sz="1600" dirty="0"/>
              <a:t> 2.155 strutture extralberghiere con11.028 posti letto.</a:t>
            </a:r>
          </a:p>
          <a:p>
            <a:pPr algn="ctr"/>
            <a:r>
              <a:rPr lang="it-IT" sz="1600" dirty="0"/>
              <a:t>Tassi di occupazione negli alberghi 66% con un picco del 98% di agosto; permanenza media 6 giorni in alta stagione; 4 in bassa.</a:t>
            </a:r>
          </a:p>
          <a:p>
            <a:pPr algn="ctr"/>
            <a:endParaRPr lang="it-IT" sz="1600" dirty="0"/>
          </a:p>
          <a:p>
            <a:pPr algn="ctr"/>
            <a:r>
              <a:rPr lang="it-IT" sz="1600" b="1" dirty="0"/>
              <a:t>Presenze Altopiano Dolomiti Paganella  2018</a:t>
            </a:r>
          </a:p>
          <a:p>
            <a:pPr algn="ctr"/>
            <a:r>
              <a:rPr lang="it-IT" sz="1600" dirty="0"/>
              <a:t>Estate 803.506 ( di cui 135.800 stranieri); presenze alberghiere 81%.</a:t>
            </a:r>
          </a:p>
          <a:p>
            <a:pPr algn="ctr"/>
            <a:endParaRPr lang="it-IT" sz="1600" dirty="0"/>
          </a:p>
          <a:p>
            <a:pPr algn="ctr"/>
            <a:r>
              <a:rPr lang="it-IT" sz="1600" b="1" dirty="0"/>
              <a:t>Provenienze 2018</a:t>
            </a:r>
          </a:p>
          <a:p>
            <a:pPr algn="ctr"/>
            <a:r>
              <a:rPr lang="it-IT" sz="1600" dirty="0"/>
              <a:t>Italia 75%, Estero 25%: la Lombardia rappresenta il 26% del mercato italiano, seguita da Emilia (20%) Veneto (13%) Lazio (10%)</a:t>
            </a:r>
          </a:p>
          <a:p>
            <a:pPr algn="ctr"/>
            <a:r>
              <a:rPr lang="it-IT" sz="1600" dirty="0"/>
              <a:t>Germania prima provenienza straniera: 75.933 presenze (56%) Seguito da Regno Unito, Paesi Bassi, Austria, Svizzera e Belgio</a:t>
            </a:r>
          </a:p>
          <a:p>
            <a:pPr algn="ctr"/>
            <a:endParaRPr lang="it-IT" sz="1050" dirty="0"/>
          </a:p>
          <a:p>
            <a:pPr algn="ctr"/>
            <a:r>
              <a:rPr lang="it-IT" sz="1400" dirty="0"/>
              <a:t>Fonte </a:t>
            </a:r>
            <a:r>
              <a:rPr lang="it-IT" sz="1400" dirty="0" err="1"/>
              <a:t>VisitDolomitiPaganella</a:t>
            </a:r>
            <a:endParaRPr lang="it-IT" sz="1400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B39A2819-1677-4B8C-A069-1BB3D7A5E35D}"/>
              </a:ext>
            </a:extLst>
          </p:cNvPr>
          <p:cNvCxnSpPr>
            <a:cxnSpLocks/>
          </p:cNvCxnSpPr>
          <p:nvPr/>
        </p:nvCxnSpPr>
        <p:spPr>
          <a:xfrm>
            <a:off x="2591272" y="1831132"/>
            <a:ext cx="3168352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DDC901D6-D66F-4AC8-BB6A-C7E4C201BA86}"/>
              </a:ext>
            </a:extLst>
          </p:cNvPr>
          <p:cNvCxnSpPr>
            <a:cxnSpLocks/>
          </p:cNvCxnSpPr>
          <p:nvPr/>
        </p:nvCxnSpPr>
        <p:spPr>
          <a:xfrm>
            <a:off x="6767736" y="2767236"/>
            <a:ext cx="2520280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B4AFA925-BA91-4EE6-AA44-D8304149EEE0}"/>
              </a:ext>
            </a:extLst>
          </p:cNvPr>
          <p:cNvCxnSpPr>
            <a:cxnSpLocks/>
          </p:cNvCxnSpPr>
          <p:nvPr/>
        </p:nvCxnSpPr>
        <p:spPr>
          <a:xfrm>
            <a:off x="4031432" y="3055268"/>
            <a:ext cx="3067266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16AB0A4-1E77-408A-86C5-8A204DD2C3A9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456616898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9CD56A95-F60B-4D47-A110-22FAC0216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17</a:t>
            </a:fld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CC168D3-49D0-4450-AD07-ECC4E7A3FFFB}"/>
              </a:ext>
            </a:extLst>
          </p:cNvPr>
          <p:cNvSpPr/>
          <p:nvPr/>
        </p:nvSpPr>
        <p:spPr>
          <a:xfrm>
            <a:off x="1135000" y="257808"/>
            <a:ext cx="98092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500" dirty="0">
                <a:cs typeface="Helvetica" panose="020B0604020202020204" pitchFamily="34" charset="0"/>
              </a:rPr>
              <a:t>Progetto Family – Serfaus Fiss Ladis, Tirolo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BBE69BB-E7B0-43AC-8B6A-BE163E6DD3F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7376" y="8212114"/>
            <a:ext cx="7905143" cy="142163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874EDF3-C452-48A5-98CF-055611C1CA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032" y="1691426"/>
            <a:ext cx="11654881" cy="216209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15201CB-55B1-4F78-9D26-2D5CDFD078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732" y="4999484"/>
            <a:ext cx="8580914" cy="451031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C7C1DAD-B0AC-4272-9C03-084F898F2C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3437" y="5151360"/>
            <a:ext cx="8670066" cy="2821041"/>
          </a:xfrm>
          <a:prstGeom prst="rect">
            <a:avLst/>
          </a:prstGeom>
        </p:spPr>
      </p:pic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C605AC9C-2057-40E1-B971-FB2882EEBE53}"/>
              </a:ext>
            </a:extLst>
          </p:cNvPr>
          <p:cNvSpPr/>
          <p:nvPr/>
        </p:nvSpPr>
        <p:spPr>
          <a:xfrm rot="20073830">
            <a:off x="8251465" y="8895078"/>
            <a:ext cx="1785067" cy="534149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35F06C98-DCAD-4879-BE85-CA7679293CD1}"/>
              </a:ext>
            </a:extLst>
          </p:cNvPr>
          <p:cNvCxnSpPr>
            <a:cxnSpLocks/>
          </p:cNvCxnSpPr>
          <p:nvPr/>
        </p:nvCxnSpPr>
        <p:spPr>
          <a:xfrm>
            <a:off x="1727176" y="2407196"/>
            <a:ext cx="8280920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22DFDB6D-58EF-44A8-A20C-DE88FBE00703}"/>
              </a:ext>
            </a:extLst>
          </p:cNvPr>
          <p:cNvCxnSpPr>
            <a:cxnSpLocks/>
          </p:cNvCxnSpPr>
          <p:nvPr/>
        </p:nvCxnSpPr>
        <p:spPr>
          <a:xfrm>
            <a:off x="3311352" y="2974953"/>
            <a:ext cx="4176464" cy="348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21EBE535-CCEA-4F22-B9B4-4180CCA3AAD5}"/>
              </a:ext>
            </a:extLst>
          </p:cNvPr>
          <p:cNvCxnSpPr>
            <a:cxnSpLocks/>
          </p:cNvCxnSpPr>
          <p:nvPr/>
        </p:nvCxnSpPr>
        <p:spPr>
          <a:xfrm>
            <a:off x="12808060" y="4518099"/>
            <a:ext cx="4590510" cy="348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AFABADD-FD6A-419B-97A9-64BA94C614A5}"/>
              </a:ext>
            </a:extLst>
          </p:cNvPr>
          <p:cNvSpPr txBox="1"/>
          <p:nvPr/>
        </p:nvSpPr>
        <p:spPr>
          <a:xfrm>
            <a:off x="12168336" y="1373811"/>
            <a:ext cx="5976664" cy="37240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it-IT" sz="1800" b="1" dirty="0"/>
              <a:t>Capacità ricettiva:</a:t>
            </a:r>
          </a:p>
          <a:p>
            <a:pPr algn="ctr"/>
            <a:r>
              <a:rPr lang="it-IT" sz="1800" dirty="0" err="1"/>
              <a:t>Serfauss</a:t>
            </a:r>
            <a:r>
              <a:rPr lang="it-IT" sz="1800" dirty="0"/>
              <a:t>: 6.559 , Fiss: 5.318 , Ladis 1.897</a:t>
            </a:r>
          </a:p>
          <a:p>
            <a:pPr algn="ctr"/>
            <a:endParaRPr lang="it-IT" sz="1400" b="1" dirty="0"/>
          </a:p>
          <a:p>
            <a:pPr algn="ctr"/>
            <a:r>
              <a:rPr lang="it-IT" sz="1800" b="1" dirty="0"/>
              <a:t>Presenze 2016 Località :</a:t>
            </a:r>
          </a:p>
          <a:p>
            <a:pPr algn="ctr"/>
            <a:r>
              <a:rPr lang="it-IT" sz="1800" dirty="0"/>
              <a:t>Estate: 0,9 MLN;  Inverno:1,6Mln </a:t>
            </a:r>
          </a:p>
          <a:p>
            <a:pPr algn="ctr"/>
            <a:r>
              <a:rPr lang="it-IT" sz="1800" dirty="0"/>
              <a:t>Bambini fino a 15 anni sul totale: 22,5% inverno; 29,2 % in estate</a:t>
            </a:r>
          </a:p>
          <a:p>
            <a:pPr algn="ctr"/>
            <a:r>
              <a:rPr lang="it-IT" sz="1800" dirty="0"/>
              <a:t>Permanenza media : 6,2 inverno 6,4 estate.</a:t>
            </a:r>
          </a:p>
          <a:p>
            <a:pPr algn="ctr"/>
            <a:endParaRPr kumimoji="0" lang="it-IT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algn="ctr"/>
            <a:r>
              <a:rPr lang="it-IT" sz="1800" b="1" dirty="0"/>
              <a:t>Provenienze </a:t>
            </a:r>
          </a:p>
          <a:p>
            <a:pPr algn="ctr"/>
            <a:r>
              <a:rPr kumimoji="0" lang="it-IT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Mercati Inverno: Germania 48,5%</a:t>
            </a:r>
            <a:r>
              <a:rPr lang="it-IT" sz="1800" dirty="0"/>
              <a:t>,Olanda 20,9, </a:t>
            </a:r>
            <a:r>
              <a:rPr kumimoji="0" lang="it-IT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Svizzera</a:t>
            </a:r>
            <a:r>
              <a:rPr lang="it-IT" sz="1800" dirty="0"/>
              <a:t>: 14,6</a:t>
            </a:r>
          </a:p>
          <a:p>
            <a:pPr algn="ctr"/>
            <a:r>
              <a:rPr kumimoji="0" lang="it-IT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Mercati estate: </a:t>
            </a:r>
            <a:r>
              <a:rPr lang="it-IT" sz="1800" dirty="0"/>
              <a:t>Germania 37%, </a:t>
            </a:r>
            <a:r>
              <a:rPr kumimoji="0" lang="it-IT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Svizzera 35,6%; </a:t>
            </a:r>
            <a:r>
              <a:rPr lang="it-IT" sz="1800" dirty="0"/>
              <a:t>Olanda: 10%</a:t>
            </a:r>
          </a:p>
          <a:p>
            <a:pPr algn="ctr"/>
            <a:endParaRPr lang="it-IT" sz="1400" dirty="0"/>
          </a:p>
          <a:p>
            <a:pPr algn="ctr"/>
            <a:r>
              <a:rPr lang="it-IT" sz="1400" dirty="0"/>
              <a:t>Fonte: </a:t>
            </a:r>
            <a:r>
              <a:rPr lang="it-IT" sz="1400" dirty="0" err="1"/>
              <a:t>Okosoziales</a:t>
            </a:r>
            <a:r>
              <a:rPr lang="it-IT" sz="1400" dirty="0"/>
              <a:t> Forum 2017</a:t>
            </a:r>
            <a:endParaRPr lang="it-IT" sz="1200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BBBFA24-A03A-4E1D-A0C3-165F281CD390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89299875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18</a:t>
            </a:fld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B233A8A-6AD9-4DAA-A9E0-F2C859D9D193}"/>
              </a:ext>
            </a:extLst>
          </p:cNvPr>
          <p:cNvSpPr/>
          <p:nvPr/>
        </p:nvSpPr>
        <p:spPr>
          <a:xfrm>
            <a:off x="-361056" y="461012"/>
            <a:ext cx="1368152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500" dirty="0">
                <a:cs typeface="Helvetica" panose="020B0604020202020204" pitchFamily="34" charset="0"/>
              </a:rPr>
              <a:t>	Posizionamento geografico: presenza di forti competitor limitrofi</a:t>
            </a:r>
            <a:endParaRPr lang="it-IT" sz="3500" dirty="0">
              <a:solidFill>
                <a:srgbClr val="FF0000"/>
              </a:solidFill>
              <a:cs typeface="Helvetica" panose="020B06040202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8CF4FA2-056B-4A06-B0E0-5B93418FCD73}"/>
              </a:ext>
            </a:extLst>
          </p:cNvPr>
          <p:cNvSpPr/>
          <p:nvPr/>
        </p:nvSpPr>
        <p:spPr>
          <a:xfrm>
            <a:off x="12484429" y="5647556"/>
            <a:ext cx="5227507" cy="286231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000" b="1" dirty="0"/>
              <a:t>PRAMOLLO</a:t>
            </a:r>
          </a:p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000" b="1" dirty="0"/>
              <a:t>Competitor di tutti i poli FVG</a:t>
            </a:r>
          </a:p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 sz="2000" dirty="0"/>
              <a:t>PUNTI FORZA: 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it-IT" sz="2000" dirty="0"/>
              <a:t>Altitudine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it-IT" sz="2000" dirty="0"/>
              <a:t>km di piste e varietà impianti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it-IT" sz="2000" dirty="0"/>
              <a:t>Qualità e quantità posti letto</a:t>
            </a:r>
          </a:p>
          <a:p>
            <a:pPr lvl="3"/>
            <a:r>
              <a:rPr lang="it-IT" sz="2000" dirty="0"/>
              <a:t>PUNTI DEBOLEZZA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Scarso livello qualitativo delle piste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Prezzo degli Skipass giornalieri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9DBD431-1D5D-4203-A74C-D6FFD82C5FBD}"/>
              </a:ext>
            </a:extLst>
          </p:cNvPr>
          <p:cNvSpPr/>
          <p:nvPr/>
        </p:nvSpPr>
        <p:spPr>
          <a:xfrm>
            <a:off x="719064" y="4927476"/>
            <a:ext cx="3807714" cy="2554541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COMPRENSORIO CIVETTA</a:t>
            </a:r>
          </a:p>
          <a:p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Competitor di Piancavallo</a:t>
            </a:r>
          </a:p>
          <a:p>
            <a:pPr lvl="0"/>
            <a:r>
              <a:rPr lang="it-IT" sz="2000" dirty="0"/>
              <a:t>PUNTI FORZA: 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Area sciabile</a:t>
            </a:r>
          </a:p>
          <a:p>
            <a:pPr lvl="3"/>
            <a:r>
              <a:rPr lang="it-IT" sz="2000" dirty="0"/>
              <a:t>PUNTI DEBOLEZZA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Numero posti letto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Distanza per i pendolari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Prezzi degli Skipass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B1207F9-9D6F-42C7-9A82-1EC01D680883}"/>
              </a:ext>
            </a:extLst>
          </p:cNvPr>
          <p:cNvSpPr/>
          <p:nvPr/>
        </p:nvSpPr>
        <p:spPr>
          <a:xfrm>
            <a:off x="3920513" y="7670907"/>
            <a:ext cx="6581183" cy="224676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000" b="1" dirty="0"/>
              <a:t>REGIONE </a:t>
            </a:r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CARINZIA </a:t>
            </a:r>
          </a:p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000" b="1" dirty="0"/>
              <a:t>C</a:t>
            </a:r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ompetitor di FVG escluso Piancavallo</a:t>
            </a:r>
          </a:p>
          <a:p>
            <a:pPr lvl="0"/>
            <a:r>
              <a:rPr lang="it-IT" sz="2000" dirty="0"/>
              <a:t>PUNTI FORZA: 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Estetica e tipicità delle località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Immagine consolidata sul mercato in generale</a:t>
            </a:r>
          </a:p>
          <a:p>
            <a:pPr lvl="3"/>
            <a:r>
              <a:rPr lang="it-IT" sz="2000" dirty="0"/>
              <a:t>PUNTI DEBOLEZZA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Distanza per i pendolari</a:t>
            </a:r>
            <a:endParaRPr kumimoji="0" lang="it-IT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67BE246-B3AF-4E71-B6FB-6541C68E37ED}"/>
              </a:ext>
            </a:extLst>
          </p:cNvPr>
          <p:cNvSpPr/>
          <p:nvPr/>
        </p:nvSpPr>
        <p:spPr>
          <a:xfrm>
            <a:off x="4899470" y="4928087"/>
            <a:ext cx="7369207" cy="2554541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lvl="0"/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CORTINA D’AMPEZZO</a:t>
            </a:r>
          </a:p>
          <a:p>
            <a:r>
              <a:rPr lang="it-IT" sz="2000" b="1" dirty="0"/>
              <a:t>Competitor di tutti i poli FVG</a:t>
            </a:r>
          </a:p>
          <a:p>
            <a:pPr lvl="0"/>
            <a:r>
              <a:rPr lang="it-IT" sz="2000" dirty="0"/>
              <a:t>PUNTI FORZA: 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Brand, oggi rafforzato da Olimpiadi 2026</a:t>
            </a:r>
          </a:p>
          <a:p>
            <a:pPr lvl="3"/>
            <a:r>
              <a:rPr lang="it-IT" sz="2000" dirty="0"/>
              <a:t>PUNTI DEBOLEZZA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Pessimo rapporto qualità / prezzo delle strutture ricettive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Demanio sciabile non collegato (manca un unico comprensorio)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Prezzo Skipass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06CE83-5314-48BC-8A61-BE81E7438F93}"/>
              </a:ext>
            </a:extLst>
          </p:cNvPr>
          <p:cNvSpPr/>
          <p:nvPr/>
        </p:nvSpPr>
        <p:spPr>
          <a:xfrm>
            <a:off x="10501696" y="1349509"/>
            <a:ext cx="6910300" cy="3477871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lvl="0"/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KRANJSKA GORA </a:t>
            </a:r>
          </a:p>
          <a:p>
            <a:pPr lvl="0"/>
            <a:r>
              <a:rPr lang="it-IT" sz="2000" b="1" dirty="0"/>
              <a:t>C</a:t>
            </a:r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ompetitor di Tarvisio</a:t>
            </a:r>
          </a:p>
          <a:p>
            <a:pPr lvl="0"/>
            <a:r>
              <a:rPr lang="it-IT" sz="2000" dirty="0"/>
              <a:t>PUNTI FORZA: 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Quantità e qualità dei posti letto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Qualità e innovazione dei servizi offerti dalla località, anche nell’extra sci (</a:t>
            </a:r>
            <a:r>
              <a:rPr lang="it-IT" sz="2000" dirty="0" err="1"/>
              <a:t>snow</a:t>
            </a:r>
            <a:r>
              <a:rPr lang="it-IT" sz="2000" dirty="0"/>
              <a:t> biking e igloo </a:t>
            </a:r>
            <a:r>
              <a:rPr lang="it-IT" sz="2000" dirty="0" err="1"/>
              <a:t>snow</a:t>
            </a:r>
            <a:r>
              <a:rPr lang="it-IT" sz="2000" dirty="0"/>
              <a:t> </a:t>
            </a:r>
            <a:r>
              <a:rPr lang="it-IT" sz="2000" dirty="0" err="1"/>
              <a:t>village</a:t>
            </a:r>
            <a:r>
              <a:rPr lang="it-IT" sz="2000" dirty="0"/>
              <a:t>)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Estetica e tipicità della località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Posizionamento consolidato su Nord Europa</a:t>
            </a:r>
          </a:p>
          <a:p>
            <a:pPr lvl="3"/>
            <a:r>
              <a:rPr lang="it-IT" sz="2000" dirty="0"/>
              <a:t>PUNTI DEBOLEZZA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Area sciabile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Impianti di risalita</a:t>
            </a:r>
            <a:endParaRPr kumimoji="0" lang="it-IT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3A29750-D430-465E-BA1A-B6F1F04823D8}"/>
              </a:ext>
            </a:extLst>
          </p:cNvPr>
          <p:cNvSpPr/>
          <p:nvPr/>
        </p:nvSpPr>
        <p:spPr>
          <a:xfrm>
            <a:off x="1338574" y="1486385"/>
            <a:ext cx="7121792" cy="317009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lvl="0"/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PUSTERIA</a:t>
            </a:r>
          </a:p>
          <a:p>
            <a:r>
              <a:rPr lang="it-IT" sz="2000" b="1" dirty="0"/>
              <a:t>Competitor di tutti i poli FVG</a:t>
            </a:r>
          </a:p>
          <a:p>
            <a:pPr lvl="0"/>
            <a:r>
              <a:rPr lang="it-IT" sz="2000" dirty="0"/>
              <a:t>PUNTI FORZA: 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Autenticità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Forte stagionalità estiva (&gt;30%)</a:t>
            </a:r>
          </a:p>
          <a:p>
            <a:pPr lvl="3"/>
            <a:r>
              <a:rPr lang="it-IT" sz="2000" dirty="0"/>
              <a:t>PUNTI DEBOLEZZA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Prezzo Skipass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Numero posti letto non adeguato rispetto alla capacità del demanio sciabile (</a:t>
            </a:r>
            <a:r>
              <a:rPr lang="it-IT" sz="2000" dirty="0" err="1"/>
              <a:t>p.letto</a:t>
            </a:r>
            <a:r>
              <a:rPr lang="it-IT" sz="2000" dirty="0"/>
              <a:t> 8.000): possibile opportunità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Impianti non completamente rinnovati/saturi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F80FB9AE-0531-4B7B-94F8-2328995403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50D07A1-5B09-4B33-81E9-D25F9BFAE66F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521891600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863080" y="4387314"/>
            <a:ext cx="5904655" cy="298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9" name="Shape 251"/>
          <p:cNvSpPr/>
          <p:nvPr/>
        </p:nvSpPr>
        <p:spPr>
          <a:xfrm>
            <a:off x="371583" y="2828556"/>
            <a:ext cx="6612177" cy="3416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it-IT" sz="2400" dirty="0">
                <a:cs typeface="Helvetica" panose="020B0604020202020204" pitchFamily="34" charset="0"/>
              </a:rPr>
              <a:t>Lo scenario climatico - sintesi</a:t>
            </a:r>
          </a:p>
          <a:p>
            <a:pPr marL="571500" indent="-571500">
              <a:buFont typeface="+mj-lt"/>
              <a:buAutoNum type="arabicPeriod"/>
            </a:pPr>
            <a:r>
              <a:rPr lang="it-IT" sz="2400" dirty="0">
                <a:cs typeface="Helvetica" panose="020B0604020202020204" pitchFamily="34" charset="0"/>
              </a:rPr>
              <a:t>Situazione attuale poli sciistici</a:t>
            </a:r>
          </a:p>
          <a:p>
            <a:pPr marL="571500" indent="-571500">
              <a:buFont typeface="+mj-lt"/>
              <a:buAutoNum type="arabicPeriod"/>
            </a:pPr>
            <a:r>
              <a:rPr lang="it-IT" sz="2400" dirty="0">
                <a:cs typeface="Helvetica" panose="020B0604020202020204" pitchFamily="34" charset="0"/>
              </a:rPr>
              <a:t>Alcuni casi di evoluzione</a:t>
            </a:r>
          </a:p>
          <a:p>
            <a:pPr marL="571500" indent="-571500">
              <a:buFont typeface="+mj-lt"/>
              <a:buAutoNum type="arabicPeriod"/>
            </a:pPr>
            <a:r>
              <a:rPr lang="it-IT" sz="2400" dirty="0">
                <a:cs typeface="Helvetica" panose="020B0604020202020204" pitchFamily="34" charset="0"/>
              </a:rPr>
              <a:t>SWOT Analysis</a:t>
            </a:r>
          </a:p>
          <a:p>
            <a:pPr marL="571500" indent="-571500">
              <a:buFont typeface="+mj-lt"/>
              <a:buAutoNum type="arabicPeriod"/>
            </a:pPr>
            <a:r>
              <a:rPr lang="it-IT" sz="2400" dirty="0">
                <a:cs typeface="Helvetica" panose="020B0604020202020204" pitchFamily="34" charset="0"/>
              </a:rPr>
              <a:t>Sviluppo strategico generale e macro obiettivi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t-IT" sz="2400" dirty="0">
                <a:cs typeface="Helvetica" panose="020B0604020202020204" pitchFamily="34" charset="0"/>
              </a:rPr>
              <a:t>Territorio montano tra poli e ambiti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t-IT" sz="2400" dirty="0">
                <a:cs typeface="Helvetica" panose="020B0604020202020204" pitchFamily="34" charset="0"/>
              </a:rPr>
              <a:t>Strategie di marketing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t-IT" sz="2400" dirty="0">
                <a:cs typeface="Helvetica" panose="020B0604020202020204" pitchFamily="34" charset="0"/>
              </a:rPr>
              <a:t>Strategie di investimenti tecnici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t-IT" sz="2400" dirty="0">
                <a:cs typeface="Helvetica" panose="020B0604020202020204" pitchFamily="34" charset="0"/>
              </a:rPr>
              <a:t>Elementi organizzativi</a:t>
            </a: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15" name="Rettangolo 14"/>
          <p:cNvSpPr/>
          <p:nvPr/>
        </p:nvSpPr>
        <p:spPr>
          <a:xfrm>
            <a:off x="143000" y="404079"/>
            <a:ext cx="1825900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500" dirty="0"/>
              <a:t> Indice del documento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19</a:t>
            </a:fld>
            <a:endParaRPr lang="it-IT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2CE398F8-4858-4D8B-8396-B9A64527D016}"/>
              </a:ext>
            </a:extLst>
          </p:cNvPr>
          <p:cNvSpPr/>
          <p:nvPr/>
        </p:nvSpPr>
        <p:spPr>
          <a:xfrm>
            <a:off x="8492129" y="2767236"/>
            <a:ext cx="9292831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21" name="Connettore diritto 20"/>
          <p:cNvCxnSpPr/>
          <p:nvPr/>
        </p:nvCxnSpPr>
        <p:spPr>
          <a:xfrm flipV="1">
            <a:off x="6767735" y="2767235"/>
            <a:ext cx="1724394" cy="1620081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Connettore diritto 21"/>
          <p:cNvCxnSpPr/>
          <p:nvPr/>
        </p:nvCxnSpPr>
        <p:spPr>
          <a:xfrm flipV="1">
            <a:off x="6767735" y="3631332"/>
            <a:ext cx="1724394" cy="105478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1" name="Shape 251"/>
          <p:cNvSpPr/>
          <p:nvPr/>
        </p:nvSpPr>
        <p:spPr>
          <a:xfrm>
            <a:off x="8671956" y="2911252"/>
            <a:ext cx="9113004" cy="4093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it-IT" sz="3600" dirty="0">
                <a:cs typeface="Helvetica" panose="020B0604020202020204" pitchFamily="34" charset="0"/>
              </a:rPr>
              <a:t>5. Sviluppo strategico generale e macro obiettivi</a:t>
            </a:r>
          </a:p>
          <a:p>
            <a:pPr marL="571500" indent="-571500">
              <a:buFont typeface="+mj-lt"/>
              <a:buAutoNum type="romanUcPeriod"/>
            </a:pPr>
            <a:endParaRPr lang="it-IT" dirty="0">
              <a:cs typeface="Helvetica" panose="020B0604020202020204" pitchFamily="34" charset="0"/>
            </a:endParaRPr>
          </a:p>
          <a:p>
            <a:pPr marL="892175" indent="-446088">
              <a:buFont typeface="Wingdings" panose="05000000000000000000" pitchFamily="2" charset="2"/>
              <a:buChar char="Ø"/>
            </a:pPr>
            <a:r>
              <a:rPr lang="it-IT" dirty="0"/>
              <a:t>Il percorso di progettazione</a:t>
            </a:r>
          </a:p>
          <a:p>
            <a:pPr marL="892175" indent="-446088">
              <a:buFont typeface="Wingdings" panose="05000000000000000000" pitchFamily="2" charset="2"/>
              <a:buChar char="Ø"/>
            </a:pPr>
            <a:r>
              <a:rPr lang="it-IT" dirty="0">
                <a:cs typeface="Helvetica" panose="020B0604020202020204" pitchFamily="34" charset="0"/>
              </a:rPr>
              <a:t>Le strategie generali per le infrastrutture</a:t>
            </a:r>
          </a:p>
          <a:p>
            <a:pPr marL="892175" indent="-446088">
              <a:buFont typeface="Wingdings" panose="05000000000000000000" pitchFamily="2" charset="2"/>
              <a:buChar char="Ø"/>
            </a:pPr>
            <a:r>
              <a:rPr lang="it-IT" dirty="0">
                <a:cs typeface="Helvetica" panose="020B0604020202020204" pitchFamily="34" charset="0"/>
              </a:rPr>
              <a:t>Le strategie generali per le infrastrutture</a:t>
            </a:r>
          </a:p>
          <a:p>
            <a:pPr marL="892175" indent="-446088">
              <a:buFont typeface="Wingdings" panose="05000000000000000000" pitchFamily="2" charset="2"/>
              <a:buChar char="Ø"/>
            </a:pPr>
            <a:r>
              <a:rPr lang="it-IT" dirty="0"/>
              <a:t>Strategie generali di gestione</a:t>
            </a:r>
          </a:p>
          <a:p>
            <a:pPr marL="892175" indent="-446088">
              <a:buFont typeface="Wingdings" panose="05000000000000000000" pitchFamily="2" charset="2"/>
              <a:buChar char="Ø"/>
            </a:pPr>
            <a:r>
              <a:rPr lang="it-IT" dirty="0">
                <a:cs typeface="Helvetica" panose="020B0604020202020204" pitchFamily="34" charset="0"/>
              </a:rPr>
              <a:t>Strategie generali del marketing</a:t>
            </a:r>
          </a:p>
          <a:p>
            <a:pPr marL="892175" indent="-446088">
              <a:buFont typeface="Wingdings" panose="05000000000000000000" pitchFamily="2" charset="2"/>
              <a:buChar char="Ø"/>
            </a:pPr>
            <a:r>
              <a:rPr lang="it-IT" dirty="0"/>
              <a:t>Strategie generali del marketing – Obiettivi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E8E4496-C3A1-41DE-8379-CBB0BF6233B0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66599418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2</a:t>
            </a:fld>
            <a:endParaRPr lang="it-IT" dirty="0"/>
          </a:p>
        </p:txBody>
      </p:sp>
      <p:sp>
        <p:nvSpPr>
          <p:cNvPr id="9" name="Shape 251">
            <a:extLst>
              <a:ext uri="{FF2B5EF4-FFF2-40B4-BE49-F238E27FC236}">
                <a16:creationId xmlns:a16="http://schemas.microsoft.com/office/drawing/2014/main" id="{5A05374F-07DD-4CC8-861A-97C19948EF2C}"/>
              </a:ext>
            </a:extLst>
          </p:cNvPr>
          <p:cNvSpPr/>
          <p:nvPr/>
        </p:nvSpPr>
        <p:spPr>
          <a:xfrm>
            <a:off x="1370210" y="3006410"/>
            <a:ext cx="15588012" cy="5632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2800" dirty="0">
                <a:cs typeface="Helvetica" panose="020B0604020202020204" pitchFamily="34" charset="0"/>
              </a:rPr>
              <a:t>Stati Generali della Montagna – Manifesto della Montagna – Tolmezzo (novembre 2018)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2800" dirty="0"/>
              <a:t>Documento di Economia e Finanza Regionale (novembre 2018) </a:t>
            </a:r>
            <a:endParaRPr lang="it-IT" sz="2800" dirty="0">
              <a:cs typeface="Helvetica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2800" dirty="0">
                <a:cs typeface="Helvetica" panose="020B0604020202020204" pitchFamily="34" charset="0"/>
              </a:rPr>
              <a:t>Qui Montagna 365 – Udine  (maggio 2019)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2800" dirty="0">
                <a:cs typeface="Helvetica" panose="020B0604020202020204" pitchFamily="34" charset="0"/>
              </a:rPr>
              <a:t>Condivisione con Assessorato e Direzione Centrale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2800" dirty="0">
                <a:cs typeface="Helvetica" panose="020B0604020202020204" pitchFamily="34" charset="0"/>
              </a:rPr>
              <a:t>Condivisione con la Presidenza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1"/>
                </a:solidFill>
                <a:cs typeface="Helvetica" panose="020B0604020202020204" pitchFamily="34" charset="0"/>
              </a:rPr>
              <a:t>Condivisione interna con tecnici e Capi Polo PTFVG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1"/>
                </a:solidFill>
                <a:cs typeface="Helvetica" panose="020B0604020202020204" pitchFamily="34" charset="0"/>
              </a:rPr>
              <a:t>Presentazione primo gruppo operatori e stampa (24 ottobre 2019)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1"/>
                </a:solidFill>
                <a:cs typeface="Helvetica" panose="020B0604020202020204" pitchFamily="34" charset="0"/>
              </a:rPr>
              <a:t>Audizione Seconda Commissione Permanente (18 novembre 2019)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1"/>
                </a:solidFill>
                <a:cs typeface="Helvetica" panose="020B0604020202020204" pitchFamily="34" charset="0"/>
              </a:rPr>
              <a:t>Incontro con Poli/Ambiti </a:t>
            </a:r>
            <a:r>
              <a:rPr lang="it-IT" sz="2800">
                <a:solidFill>
                  <a:schemeClr val="tx1"/>
                </a:solidFill>
                <a:cs typeface="Helvetica" panose="020B0604020202020204" pitchFamily="34" charset="0"/>
              </a:rPr>
              <a:t>(novembre-dicembre 2019)</a:t>
            </a:r>
            <a:endParaRPr lang="it-IT" sz="2800" dirty="0">
              <a:solidFill>
                <a:schemeClr val="tx1"/>
              </a:solidFill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2800" dirty="0">
              <a:solidFill>
                <a:schemeClr val="tx1"/>
              </a:solidFill>
              <a:cs typeface="Helvetica" panose="020B0604020202020204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B233A8A-6AD9-4DAA-A9E0-F2C859D9D193}"/>
              </a:ext>
            </a:extLst>
          </p:cNvPr>
          <p:cNvSpPr/>
          <p:nvPr/>
        </p:nvSpPr>
        <p:spPr>
          <a:xfrm>
            <a:off x="-865112" y="460203"/>
            <a:ext cx="1937015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500" dirty="0">
                <a:cs typeface="Helvetica" panose="020B0604020202020204" pitchFamily="34" charset="0"/>
              </a:rPr>
              <a:t>		</a:t>
            </a:r>
            <a:r>
              <a:rPr lang="it-IT" sz="3500" dirty="0"/>
              <a:t>Il percorso di progettazione</a:t>
            </a:r>
            <a:endParaRPr lang="it-IT" sz="3500" b="1" dirty="0">
              <a:solidFill>
                <a:srgbClr val="FF0000"/>
              </a:solidFill>
              <a:cs typeface="Helvetica" panose="020B06040202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6839877-633D-4A9D-AEE7-C2B46DBE895C}"/>
              </a:ext>
            </a:extLst>
          </p:cNvPr>
          <p:cNvSpPr/>
          <p:nvPr/>
        </p:nvSpPr>
        <p:spPr>
          <a:xfrm>
            <a:off x="1511152" y="1687116"/>
            <a:ext cx="153061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Il Piano strategico Montagna 365 tiene conto degli output emersi dai seguenti step di progettazione, di cui alleghiamo documentazione:</a:t>
            </a:r>
            <a:endParaRPr lang="it-IT" i="1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73A66B7-E679-430B-8383-668FED0CBF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1694E9A-C1DE-4EAD-A49E-1A0444705898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004679982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301450" y="2119164"/>
            <a:ext cx="17835535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20</a:t>
            </a:fld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4FDAF76-7578-43C9-8328-40E3FAEE57D5}"/>
              </a:ext>
            </a:extLst>
          </p:cNvPr>
          <p:cNvSpPr/>
          <p:nvPr/>
        </p:nvSpPr>
        <p:spPr>
          <a:xfrm>
            <a:off x="912646" y="410091"/>
            <a:ext cx="860684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500" dirty="0">
                <a:cs typeface="Helvetica" panose="020B0604020202020204" pitchFamily="34" charset="0"/>
              </a:rPr>
              <a:t>Le strategie generali per le infrastrutture (1/2)</a:t>
            </a:r>
            <a:endParaRPr lang="it-IT" sz="3500" b="1" dirty="0">
              <a:solidFill>
                <a:srgbClr val="FF0000"/>
              </a:solidFill>
              <a:cs typeface="Helvetica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97F8E20-6085-4DC1-8DFF-45826CF77605}"/>
              </a:ext>
            </a:extLst>
          </p:cNvPr>
          <p:cNvSpPr/>
          <p:nvPr/>
        </p:nvSpPr>
        <p:spPr>
          <a:xfrm>
            <a:off x="963336" y="1768010"/>
            <a:ext cx="16201800" cy="3115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07000"/>
              </a:lnSpc>
              <a:buFont typeface="+mj-lt"/>
              <a:buAutoNum type="arabicPeriod"/>
            </a:pP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 Riattivare/potenziare gli investimenti sulla qualità dei posti letto e dell’accoglienza</a:t>
            </a:r>
          </a:p>
          <a:p>
            <a:pPr lvl="0">
              <a:lnSpc>
                <a:spcPct val="107000"/>
              </a:lnSpc>
            </a:pPr>
            <a:endParaRPr lang="it-IT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Obiettivi a 3/5 anni:</a:t>
            </a:r>
          </a:p>
          <a:p>
            <a:pPr marL="457200" lvl="0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it-IT" sz="2400" dirty="0">
                <a:cs typeface="Times New Roman" panose="02020603050405020304" pitchFamily="18" charset="0"/>
              </a:rPr>
              <a:t>Hotel 5 stelle: </a:t>
            </a:r>
            <a:r>
              <a:rPr lang="it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da 0</a:t>
            </a:r>
            <a:r>
              <a:rPr lang="it-IT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 2 (Tarvisio, Sappada) </a:t>
            </a:r>
          </a:p>
          <a:p>
            <a:pPr marL="457200" lvl="0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it-IT" sz="2400" dirty="0">
                <a:cs typeface="Times New Roman" panose="02020603050405020304" pitchFamily="18" charset="0"/>
              </a:rPr>
              <a:t>Hotel </a:t>
            </a:r>
            <a:r>
              <a:rPr lang="it-IT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 stelle:</a:t>
            </a:r>
            <a:r>
              <a:rPr lang="it-IT" sz="2400" dirty="0"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+ 3 hotel (Piancavallo, Zoncolan, Sappada)</a:t>
            </a:r>
            <a:endParaRPr lang="it-IT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Strutture ricettive con wellness: adeguamento delle strutture esistenti (almeno 30) </a:t>
            </a:r>
            <a:endParaRPr lang="it-IT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it-IT" sz="2400" dirty="0">
                <a:ea typeface="Calibri" panose="020F0502020204030204" pitchFamily="34" charset="0"/>
                <a:cs typeface="Times New Roman" panose="02020603050405020304" pitchFamily="18" charset="0"/>
              </a:rPr>
              <a:t>Ristoranti </a:t>
            </a:r>
            <a:r>
              <a:rPr lang="it-IT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Stellati: da 1 a 3 in 5 anni</a:t>
            </a:r>
            <a:endParaRPr lang="it-IT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1328BA4-95A6-4FB0-A844-19253C13B7AD}"/>
              </a:ext>
            </a:extLst>
          </p:cNvPr>
          <p:cNvSpPr/>
          <p:nvPr/>
        </p:nvSpPr>
        <p:spPr>
          <a:xfrm>
            <a:off x="926238" y="5481636"/>
            <a:ext cx="14914506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2.	Potenziare gli investimenti e gli interventi relativi a telecomunicazioni e alla connettività</a:t>
            </a:r>
            <a:endParaRPr lang="it-IT" sz="28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reccia a sinistra 5">
            <a:extLst>
              <a:ext uri="{FF2B5EF4-FFF2-40B4-BE49-F238E27FC236}">
                <a16:creationId xmlns:a16="http://schemas.microsoft.com/office/drawing/2014/main" id="{CD0798E8-FC8E-4103-A9DA-723D44AF2404}"/>
              </a:ext>
            </a:extLst>
          </p:cNvPr>
          <p:cNvSpPr/>
          <p:nvPr/>
        </p:nvSpPr>
        <p:spPr>
          <a:xfrm>
            <a:off x="9864080" y="2623220"/>
            <a:ext cx="6624736" cy="1406180"/>
          </a:xfrm>
          <a:prstGeom prst="lef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r>
              <a:rPr lang="it-IT" sz="2000" dirty="0"/>
              <a:t>Su questo tema interviene la Direzione Attività Produttive CAPITOLO A SÈ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3013657-0871-498B-B6E9-08F8F4160945}"/>
              </a:ext>
            </a:extLst>
          </p:cNvPr>
          <p:cNvSpPr/>
          <p:nvPr/>
        </p:nvSpPr>
        <p:spPr>
          <a:xfrm>
            <a:off x="939617" y="6668089"/>
            <a:ext cx="16201800" cy="2413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200"/>
              </a:spcAft>
            </a:pP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3.	Mobilità e trasporti intermodali</a:t>
            </a:r>
          </a:p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Obiettivi a 3/5 anni:</a:t>
            </a:r>
          </a:p>
          <a:p>
            <a:pPr marL="457200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Implementazione dell’utilizzo di servizi intermodali, sia in funzione del cicloturismo, che della fruizione della montagna in generale, in una visione di sviluppo turistico sostenibile </a:t>
            </a:r>
            <a:r>
              <a:rPr lang="it-IT" sz="2400" dirty="0">
                <a:solidFill>
                  <a:schemeClr val="tx1"/>
                </a:solidFill>
              </a:rPr>
              <a:t>(verificare impatto bando TPL)</a:t>
            </a:r>
            <a:endParaRPr lang="it-IT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Individuazione delle priorità degli interventi da effettuare sulla rete ciclabile: piano condiviso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687CFF4-3233-4701-A5A6-1E10683733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09237FC-CC7F-4525-A8C8-2322F3C554DB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99774812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301450" y="2119164"/>
            <a:ext cx="17835535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21</a:t>
            </a:fld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4FDAF76-7578-43C9-8328-40E3FAEE57D5}"/>
              </a:ext>
            </a:extLst>
          </p:cNvPr>
          <p:cNvSpPr/>
          <p:nvPr/>
        </p:nvSpPr>
        <p:spPr>
          <a:xfrm>
            <a:off x="902293" y="377188"/>
            <a:ext cx="860684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500" dirty="0">
                <a:cs typeface="Helvetica" panose="020B0604020202020204" pitchFamily="34" charset="0"/>
              </a:rPr>
              <a:t>Le strategie generali per le infrastrutture (2/2)</a:t>
            </a:r>
            <a:endParaRPr lang="it-IT" sz="3500" b="1" dirty="0">
              <a:solidFill>
                <a:srgbClr val="FF0000"/>
              </a:solidFill>
              <a:cs typeface="Helvetica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97F8E20-6085-4DC1-8DFF-45826CF77605}"/>
              </a:ext>
            </a:extLst>
          </p:cNvPr>
          <p:cNvSpPr/>
          <p:nvPr/>
        </p:nvSpPr>
        <p:spPr>
          <a:xfrm>
            <a:off x="791072" y="1896872"/>
            <a:ext cx="16201800" cy="1454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07000"/>
              </a:lnSpc>
              <a:buAutoNum type="arabicPeriod" startAt="4"/>
            </a:pPr>
            <a:r>
              <a:rPr lang="it-IT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Completamento del piano investimenti in corso su impianti, piste e strutture pari a 8 Mln e attivazione del nuovo piano da circa 21,5 Mln dal 2020, anche in sincronia con EYOF (6 Mln circa da confermare), come dettagliato nel Capitolo 8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BC032A7-1F12-4034-B52B-E55EA90934BA}"/>
              </a:ext>
            </a:extLst>
          </p:cNvPr>
          <p:cNvSpPr/>
          <p:nvPr/>
        </p:nvSpPr>
        <p:spPr>
          <a:xfrm>
            <a:off x="791072" y="3597458"/>
            <a:ext cx="16201800" cy="3288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07000"/>
              </a:lnSpc>
              <a:buAutoNum type="arabicPeriod" startAt="5"/>
            </a:pP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Coinvolgimento PTFVG su progetti specifici pubblico-privati con finanziamenti EU («Junker») per accelerare gli investimenti.</a:t>
            </a:r>
            <a:r>
              <a:rPr lang="it-IT" sz="2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lvl="0">
              <a:lnSpc>
                <a:spcPct val="107000"/>
              </a:lnSpc>
            </a:pPr>
            <a:r>
              <a:rPr lang="it-IT" sz="2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Obiettivo: realizzazione di 3 / 4 casi «pilota», tra cui:</a:t>
            </a:r>
          </a:p>
          <a:p>
            <a:pPr lvl="2">
              <a:lnSpc>
                <a:spcPct val="107000"/>
              </a:lnSpc>
            </a:pPr>
            <a:r>
              <a:rPr lang="it-IT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- Sappada</a:t>
            </a:r>
          </a:p>
          <a:p>
            <a:pPr lvl="2">
              <a:lnSpc>
                <a:spcPct val="107000"/>
              </a:lnSpc>
            </a:pPr>
            <a:r>
              <a:rPr lang="it-IT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- Zoncolan</a:t>
            </a:r>
          </a:p>
          <a:p>
            <a:pPr lvl="2">
              <a:lnSpc>
                <a:spcPct val="107000"/>
              </a:lnSpc>
            </a:pPr>
            <a:r>
              <a:rPr lang="it-IT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- Piancavallo</a:t>
            </a:r>
          </a:p>
          <a:p>
            <a:pPr lvl="2">
              <a:lnSpc>
                <a:spcPct val="107000"/>
              </a:lnSpc>
            </a:pPr>
            <a:r>
              <a:rPr lang="it-IT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- Altri da definire</a:t>
            </a:r>
            <a:endParaRPr lang="it-IT" sz="28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C7AC4B7-1E93-4323-92C2-0900CD0F7A0E}"/>
              </a:ext>
            </a:extLst>
          </p:cNvPr>
          <p:cNvSpPr/>
          <p:nvPr/>
        </p:nvSpPr>
        <p:spPr>
          <a:xfrm>
            <a:off x="791072" y="6976794"/>
            <a:ext cx="1753074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it-IT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6. Gestione di acquisizione/conferimento degli impianti di Sappada e definizione investimenti (2019 e 2020) 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753699F-C874-41D2-9F85-488FBF3F6BA2}"/>
              </a:ext>
            </a:extLst>
          </p:cNvPr>
          <p:cNvSpPr/>
          <p:nvPr/>
        </p:nvSpPr>
        <p:spPr>
          <a:xfrm>
            <a:off x="791072" y="7905132"/>
            <a:ext cx="17136593" cy="99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365125">
              <a:lnSpc>
                <a:spcPct val="107000"/>
              </a:lnSpc>
            </a:pP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7. Nuovo sistema di emissione e controllo biglietti di ingresso agli impianti di risalita dei poli (dall’estate 2020) e successiva implementazione con un sistema regionale di «card unica» (pianificati alcuni test per spiagge e musei). </a:t>
            </a:r>
            <a:endParaRPr lang="it-IT" sz="28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2A801FC-C94B-4090-B0AC-522DEC122B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EE34028-C850-4634-8342-A318DEA96EED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640492724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1439142" y="4336895"/>
            <a:ext cx="15841761" cy="310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it-IT" sz="2800" dirty="0">
              <a:cs typeface="Helvetica" panose="020B0604020202020204" pitchFamily="34" charset="0"/>
            </a:endParaRPr>
          </a:p>
          <a:p>
            <a:r>
              <a:rPr lang="it-IT" sz="2800" dirty="0">
                <a:cs typeface="Helvetica" panose="020B0604020202020204" pitchFamily="34" charset="0"/>
              </a:rPr>
              <a:t>Obiettivo delle due strategie precedenti:</a:t>
            </a:r>
          </a:p>
          <a:p>
            <a:r>
              <a:rPr lang="it-IT" sz="2800" dirty="0">
                <a:cs typeface="Helvetica" panose="020B060402020202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>
                <a:cs typeface="Helvetica" panose="020B0604020202020204" pitchFamily="34" charset="0"/>
              </a:rPr>
              <a:t>Raggiungere/mantenere l’equilibrio economico nella gestione operativa (MOL* - escluso ammortamenti e manutenzioni straordinarie): </a:t>
            </a:r>
          </a:p>
          <a:p>
            <a:pPr lvl="2"/>
            <a:r>
              <a:rPr lang="it-IT" sz="2800" dirty="0">
                <a:cs typeface="Helvetica" panose="020B0604020202020204" pitchFamily="34" charset="0"/>
              </a:rPr>
              <a:t>			- O</a:t>
            </a:r>
            <a:r>
              <a:rPr lang="it-IT" sz="2800" dirty="0">
                <a:solidFill>
                  <a:schemeClr val="tx1"/>
                </a:solidFill>
                <a:cs typeface="Helvetica" panose="020B0604020202020204" pitchFamily="34" charset="0"/>
              </a:rPr>
              <a:t>biettivo di breve periodo il pareggio di MOL1 			</a:t>
            </a:r>
          </a:p>
          <a:p>
            <a:pPr lvl="2"/>
            <a:r>
              <a:rPr lang="it-IT" sz="2800" dirty="0">
                <a:solidFill>
                  <a:schemeClr val="tx1"/>
                </a:solidFill>
                <a:cs typeface="Helvetica" panose="020B0604020202020204" pitchFamily="34" charset="0"/>
              </a:rPr>
              <a:t>			- Obiettivo di medio periodo il pareggio di MOL2</a:t>
            </a: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22</a:t>
            </a:fld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9678C01-C691-4018-B791-81CB21AFF1C4}"/>
              </a:ext>
            </a:extLst>
          </p:cNvPr>
          <p:cNvSpPr/>
          <p:nvPr/>
        </p:nvSpPr>
        <p:spPr>
          <a:xfrm>
            <a:off x="-361056" y="461012"/>
            <a:ext cx="714458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500" dirty="0"/>
              <a:t>		Strategie generali di gestione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17545D8-4704-4FB3-88FD-88B5A19139DA}"/>
              </a:ext>
            </a:extLst>
          </p:cNvPr>
          <p:cNvSpPr/>
          <p:nvPr/>
        </p:nvSpPr>
        <p:spPr>
          <a:xfrm>
            <a:off x="1439143" y="2226731"/>
            <a:ext cx="154097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it-IT" sz="2800" dirty="0">
                <a:cs typeface="Helvetica" panose="020B0604020202020204" pitchFamily="34" charset="0"/>
              </a:rPr>
              <a:t>Attenzione ai costi e centralizzazione di </a:t>
            </a:r>
            <a:r>
              <a:rPr lang="it-IT" sz="2800" b="1" dirty="0">
                <a:cs typeface="Helvetica" panose="020B0604020202020204" pitchFamily="34" charset="0"/>
              </a:rPr>
              <a:t>servizi comuni ai poli</a:t>
            </a:r>
            <a:r>
              <a:rPr lang="it-IT" sz="2800" dirty="0">
                <a:cs typeface="Helvetica" panose="020B0604020202020204" pitchFamily="34" charset="0"/>
              </a:rPr>
              <a:t>: Completare amministrazione e gestione del personale e attivare interventi sulle aree Acquisti e Manutenzioni con azioni coordinate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it-IT" sz="2800" dirty="0">
              <a:cs typeface="Helvetica" panose="020B0604020202020204" pitchFamily="34" charset="0"/>
            </a:endParaRP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it-IT" sz="2800" b="1" dirty="0">
                <a:cs typeface="Helvetica" panose="020B0604020202020204" pitchFamily="34" charset="0"/>
              </a:rPr>
              <a:t>Tariffe Skipass</a:t>
            </a:r>
            <a:r>
              <a:rPr lang="it-IT" sz="2800" dirty="0">
                <a:cs typeface="Helvetica" panose="020B0604020202020204" pitchFamily="34" charset="0"/>
              </a:rPr>
              <a:t>: Completare la razionalizzazione delle tariffe in 3 anni (19-20 sarà il secondo)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5F198CA-4D69-498A-B565-9BCBCA41F948}"/>
              </a:ext>
            </a:extLst>
          </p:cNvPr>
          <p:cNvSpPr/>
          <p:nvPr/>
        </p:nvSpPr>
        <p:spPr>
          <a:xfrm>
            <a:off x="1439143" y="7863139"/>
            <a:ext cx="156257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>
                <a:cs typeface="Helvetica" panose="020B0604020202020204" pitchFamily="34" charset="0"/>
              </a:rPr>
              <a:t>Attivare sinergie nell’impiego di personale da montagna a spiaggia, nell’ottica del Gruppo PTFVG allargato (includendo Lisagest, GIT, Terme FVG).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D136AF3-CAC3-4631-B630-2D8C911C4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EFE961D-C18A-4F5C-AE7C-E89A75A1612F}"/>
              </a:ext>
            </a:extLst>
          </p:cNvPr>
          <p:cNvSpPr txBox="1"/>
          <p:nvPr/>
        </p:nvSpPr>
        <p:spPr>
          <a:xfrm>
            <a:off x="313784" y="9411728"/>
            <a:ext cx="4248472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  <a:cs typeface="Helvetica" panose="020B0604020202020204" pitchFamily="34" charset="0"/>
              </a:rPr>
              <a:t>* Margine Operativo Lordo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71317FA-CECF-4B31-8C7F-4CE7B6113711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627053256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1295127" y="1920447"/>
            <a:ext cx="15697744" cy="743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it-IT" sz="900" dirty="0"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dirty="0">
                <a:cs typeface="Helvetica" panose="020B0604020202020204" pitchFamily="34" charset="0"/>
              </a:rPr>
              <a:t>Piena attuazione della </a:t>
            </a:r>
            <a:r>
              <a:rPr lang="it-IT" b="1" dirty="0">
                <a:cs typeface="Helvetica" panose="020B0604020202020204" pitchFamily="34" charset="0"/>
              </a:rPr>
              <a:t>vocazione dei singoli poli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dirty="0"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dirty="0">
                <a:cs typeface="Helvetica" panose="020B0604020202020204" pitchFamily="34" charset="0"/>
              </a:rPr>
              <a:t>Sviluppo commerciale attraverso consorzi/reti </a:t>
            </a:r>
          </a:p>
          <a:p>
            <a:pPr lvl="1"/>
            <a:r>
              <a:rPr lang="it-IT" sz="2800" dirty="0">
                <a:cs typeface="Helvetica" panose="020B0604020202020204" pitchFamily="34" charset="0"/>
              </a:rPr>
              <a:t>		Obiettivo: un soggetto a regime, tre in una fase intermedia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it-IT" sz="2800" dirty="0"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dirty="0">
                <a:cs typeface="Helvetica" panose="020B0604020202020204" pitchFamily="34" charset="0"/>
              </a:rPr>
              <a:t>Sviluppo offerta Montagna Estate - </a:t>
            </a:r>
            <a:r>
              <a:rPr lang="it-IT" sz="2800" dirty="0">
                <a:cs typeface="Helvetica" panose="020B0604020202020204" pitchFamily="34" charset="0"/>
              </a:rPr>
              <a:t>Obiettivi: </a:t>
            </a:r>
          </a:p>
          <a:p>
            <a:pPr lvl="3"/>
            <a:r>
              <a:rPr lang="it-IT" sz="2800" dirty="0">
                <a:cs typeface="Helvetica" panose="020B0604020202020204" pitchFamily="34" charset="0"/>
              </a:rPr>
              <a:t>		</a:t>
            </a:r>
            <a:r>
              <a:rPr lang="it-IT" sz="2800" dirty="0">
                <a:solidFill>
                  <a:schemeClr val="tx1"/>
                </a:solidFill>
                <a:cs typeface="Helvetica" panose="020B0604020202020204" pitchFamily="34" charset="0"/>
              </a:rPr>
              <a:t>- Realizzazione bike park Zoncolan</a:t>
            </a:r>
          </a:p>
          <a:p>
            <a:pPr lvl="3"/>
            <a:r>
              <a:rPr lang="it-IT" sz="2800" dirty="0">
                <a:solidFill>
                  <a:schemeClr val="tx1"/>
                </a:solidFill>
                <a:cs typeface="Helvetica" panose="020B0604020202020204" pitchFamily="34" charset="0"/>
              </a:rPr>
              <a:t>		- Implementazione delle strutture del Villaggio dello sport Piancavallo</a:t>
            </a:r>
          </a:p>
          <a:p>
            <a:pPr lvl="3"/>
            <a:r>
              <a:rPr lang="it-IT" sz="2800" dirty="0">
                <a:solidFill>
                  <a:srgbClr val="FF0000"/>
                </a:solidFill>
                <a:cs typeface="Helvetica" panose="020B0604020202020204" pitchFamily="34" charset="0"/>
              </a:rPr>
              <a:t>	</a:t>
            </a:r>
            <a:r>
              <a:rPr lang="it-IT" sz="2800" dirty="0">
                <a:solidFill>
                  <a:schemeClr val="tx1"/>
                </a:solidFill>
                <a:cs typeface="Helvetica" panose="020B0604020202020204" pitchFamily="34" charset="0"/>
              </a:rPr>
              <a:t>	- Concretizzazione dell’offerta ciclabile montana e regolamentazione percorsi MTB</a:t>
            </a:r>
          </a:p>
          <a:p>
            <a:pPr lvl="3" indent="1609725"/>
            <a:r>
              <a:rPr lang="it-IT" sz="2800" dirty="0">
                <a:solidFill>
                  <a:schemeClr val="tx1"/>
                </a:solidFill>
                <a:cs typeface="Helvetica" panose="020B0604020202020204" pitchFamily="34" charset="0"/>
              </a:rPr>
              <a:t>- Implementazione e sviluppo progetti di punta per i mercati target: AAT, MADE e CAAR</a:t>
            </a:r>
          </a:p>
          <a:p>
            <a:pPr lvl="3" indent="1609725"/>
            <a:endParaRPr lang="it-IT" sz="2800" dirty="0">
              <a:cs typeface="Helvetica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it-IT" dirty="0">
                <a:cs typeface="Helvetica" panose="020B0604020202020204" pitchFamily="34" charset="0"/>
              </a:rPr>
              <a:t>Enogastronomia e artigianato forte elemento trasversale</a:t>
            </a:r>
            <a:endParaRPr lang="it-IT" sz="2800" dirty="0">
              <a:cs typeface="Helvetica" panose="020B0604020202020204" pitchFamily="34" charset="0"/>
            </a:endParaRPr>
          </a:p>
          <a:p>
            <a:pPr lvl="1"/>
            <a:r>
              <a:rPr lang="it-IT" sz="2800" dirty="0">
                <a:cs typeface="Helvetica" panose="020B0604020202020204" pitchFamily="34" charset="0"/>
              </a:rPr>
              <a:t>		Obiettivi: </a:t>
            </a:r>
          </a:p>
          <a:p>
            <a:pPr lvl="1"/>
            <a:r>
              <a:rPr lang="it-IT" sz="2800" dirty="0">
                <a:cs typeface="Helvetica" panose="020B0604020202020204" pitchFamily="34" charset="0"/>
              </a:rPr>
              <a:t>		- Massimizzazione dell’integrazione all’interno dell’offerta montana</a:t>
            </a:r>
          </a:p>
          <a:p>
            <a:pPr lvl="1"/>
            <a:r>
              <a:rPr lang="it-IT" sz="2800" dirty="0">
                <a:cs typeface="Helvetica" panose="020B0604020202020204" pitchFamily="34" charset="0"/>
              </a:rPr>
              <a:t>		- Coinvolgimento nel progetto SVS di almeno 15 tra produttori e artigiani per ciascun ambito 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it-IT" dirty="0">
              <a:cs typeface="Helvetica" panose="020B0604020202020204" pitchFamily="34" charset="0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23</a:t>
            </a:fld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ECC3FF5-CA05-46D2-92B8-6C109DAB9C4B}"/>
              </a:ext>
            </a:extLst>
          </p:cNvPr>
          <p:cNvSpPr/>
          <p:nvPr/>
        </p:nvSpPr>
        <p:spPr>
          <a:xfrm>
            <a:off x="1583160" y="402874"/>
            <a:ext cx="579357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500" dirty="0">
                <a:cs typeface="Helvetica" panose="020B0604020202020204" pitchFamily="34" charset="0"/>
              </a:rPr>
              <a:t>Strategie generali di marketing</a:t>
            </a:r>
            <a:endParaRPr lang="it-IT" sz="3500" b="1" dirty="0">
              <a:solidFill>
                <a:srgbClr val="FF0000"/>
              </a:solidFill>
              <a:cs typeface="Helvetica" panose="020B0604020202020204" pitchFamily="34" charset="0"/>
            </a:endParaRPr>
          </a:p>
        </p:txBody>
      </p:sp>
      <p:sp>
        <p:nvSpPr>
          <p:cNvPr id="14" name="Shape 251">
            <a:extLst>
              <a:ext uri="{FF2B5EF4-FFF2-40B4-BE49-F238E27FC236}">
                <a16:creationId xmlns:a16="http://schemas.microsoft.com/office/drawing/2014/main" id="{649052FE-E2A5-4DA0-A504-095616B51BCB}"/>
              </a:ext>
            </a:extLst>
          </p:cNvPr>
          <p:cNvSpPr/>
          <p:nvPr/>
        </p:nvSpPr>
        <p:spPr>
          <a:xfrm>
            <a:off x="2591272" y="4935218"/>
            <a:ext cx="15913768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it-IT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48626F3-F23B-4188-B7EE-B4CAFBCD36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42C92FF-684D-4521-A23D-E026A1FE41D9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268259440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1406714" y="1351191"/>
            <a:ext cx="13771675" cy="11726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it-IT" sz="2800" dirty="0"/>
          </a:p>
          <a:p>
            <a:endParaRPr lang="it-IT" sz="2800" dirty="0">
              <a:cs typeface="Helvetica" panose="020B0604020202020204" pitchFamily="34" charset="0"/>
            </a:endParaRPr>
          </a:p>
          <a:p>
            <a:pPr marL="571500" indent="-571500">
              <a:buFont typeface="+mj-lt"/>
              <a:buAutoNum type="romanUcPeriod"/>
            </a:pPr>
            <a:endParaRPr lang="it-IT" sz="2800" dirty="0">
              <a:cs typeface="Helvetica" panose="020B0604020202020204" pitchFamily="34" charset="0"/>
            </a:endParaRPr>
          </a:p>
          <a:p>
            <a:pPr marL="571500" indent="-571500">
              <a:buFont typeface="+mj-lt"/>
              <a:buAutoNum type="romanUcPeriod"/>
            </a:pPr>
            <a:endParaRPr lang="it-IT" sz="2800" dirty="0">
              <a:cs typeface="Helvetica" panose="020B0604020202020204" pitchFamily="34" charset="0"/>
            </a:endParaRPr>
          </a:p>
          <a:p>
            <a:pPr marL="571500" indent="-571500">
              <a:buFont typeface="+mj-lt"/>
              <a:buAutoNum type="romanUcPeriod"/>
            </a:pPr>
            <a:endParaRPr lang="it-IT" sz="2800" dirty="0">
              <a:cs typeface="Helvetica" panose="020B0604020202020204" pitchFamily="34" charset="0"/>
            </a:endParaRPr>
          </a:p>
          <a:p>
            <a:pPr marL="571500" indent="-571500">
              <a:buFont typeface="+mj-lt"/>
              <a:buAutoNum type="romanUcPeriod"/>
            </a:pPr>
            <a:endParaRPr lang="it-IT" sz="2800" dirty="0">
              <a:cs typeface="Helvetica" panose="020B0604020202020204" pitchFamily="34" charset="0"/>
            </a:endParaRPr>
          </a:p>
          <a:p>
            <a:pPr marL="571500" indent="-571500">
              <a:buFont typeface="+mj-lt"/>
              <a:buAutoNum type="romanUcPeriod"/>
            </a:pPr>
            <a:endParaRPr lang="it-IT" sz="2800" dirty="0">
              <a:cs typeface="Helvetica" panose="020B0604020202020204" pitchFamily="34" charset="0"/>
            </a:endParaRPr>
          </a:p>
          <a:p>
            <a:pPr marL="571500" indent="-571500">
              <a:buFont typeface="+mj-lt"/>
              <a:buAutoNum type="romanUcPeriod"/>
            </a:pPr>
            <a:endParaRPr lang="it-IT" sz="2800" dirty="0">
              <a:cs typeface="Helvetica" panose="020B0604020202020204" pitchFamily="34" charset="0"/>
            </a:endParaRPr>
          </a:p>
          <a:p>
            <a:pPr marL="571500" indent="-571500">
              <a:buFont typeface="+mj-lt"/>
              <a:buAutoNum type="romanUcPeriod"/>
            </a:pPr>
            <a:endParaRPr lang="it-IT" sz="2800" dirty="0">
              <a:cs typeface="Helvetica" panose="020B0604020202020204" pitchFamily="34" charset="0"/>
            </a:endParaRPr>
          </a:p>
          <a:p>
            <a:pPr marL="571500" indent="-571500">
              <a:buFont typeface="+mj-lt"/>
              <a:buAutoNum type="romanUcPeriod"/>
            </a:pPr>
            <a:endParaRPr lang="it-IT" sz="2800" dirty="0">
              <a:cs typeface="Helvetica" panose="020B0604020202020204" pitchFamily="34" charset="0"/>
            </a:endParaRPr>
          </a:p>
          <a:p>
            <a:pPr marL="571500" indent="-571500">
              <a:buFont typeface="+mj-lt"/>
              <a:buAutoNum type="romanUcPeriod"/>
            </a:pPr>
            <a:endParaRPr lang="it-IT" sz="2800" dirty="0">
              <a:cs typeface="Helvetica" panose="020B0604020202020204" pitchFamily="34" charset="0"/>
            </a:endParaRPr>
          </a:p>
          <a:p>
            <a:endParaRPr lang="it-IT" sz="2800" dirty="0">
              <a:cs typeface="Helvetica" panose="020B0604020202020204" pitchFamily="34" charset="0"/>
            </a:endParaRPr>
          </a:p>
          <a:p>
            <a:endParaRPr lang="it-IT" sz="2800" b="1" dirty="0">
              <a:solidFill>
                <a:srgbClr val="FF0000"/>
              </a:solidFill>
            </a:endParaRPr>
          </a:p>
          <a:p>
            <a:r>
              <a:rPr lang="it-IT" sz="2800" b="1" dirty="0"/>
              <a:t>	</a:t>
            </a:r>
          </a:p>
          <a:p>
            <a:endParaRPr lang="it-IT" sz="2800" b="1" dirty="0"/>
          </a:p>
          <a:p>
            <a:endParaRPr lang="it-IT" sz="2800" b="1" dirty="0">
              <a:solidFill>
                <a:srgbClr val="FF0000"/>
              </a:solidFill>
            </a:endParaRPr>
          </a:p>
          <a:p>
            <a:endParaRPr lang="it-IT" sz="2800" b="1" dirty="0">
              <a:solidFill>
                <a:srgbClr val="FF0000"/>
              </a:solidFill>
            </a:endParaRPr>
          </a:p>
          <a:p>
            <a:r>
              <a:rPr lang="it-IT" sz="2800" b="1" dirty="0"/>
              <a:t> 	</a:t>
            </a:r>
            <a:endParaRPr lang="it-IT" sz="2800" b="1" dirty="0">
              <a:solidFill>
                <a:srgbClr val="FF0000"/>
              </a:solidFill>
            </a:endParaRPr>
          </a:p>
          <a:p>
            <a:endParaRPr lang="it-IT" sz="2800" b="1" dirty="0">
              <a:solidFill>
                <a:srgbClr val="FF0000"/>
              </a:solidFill>
            </a:endParaRPr>
          </a:p>
          <a:p>
            <a:endParaRPr lang="it-IT" sz="2800" b="1" dirty="0">
              <a:solidFill>
                <a:srgbClr val="FF0000"/>
              </a:solidFill>
            </a:endParaRPr>
          </a:p>
          <a:p>
            <a:endParaRPr lang="it-IT" sz="2800" b="1" dirty="0">
              <a:solidFill>
                <a:srgbClr val="FF0000"/>
              </a:solidFill>
            </a:endParaRPr>
          </a:p>
          <a:p>
            <a:endParaRPr lang="it-IT" sz="2800" dirty="0">
              <a:cs typeface="Helvetica" panose="020B0604020202020204" pitchFamily="34" charset="0"/>
            </a:endParaRPr>
          </a:p>
          <a:p>
            <a:endParaRPr lang="it-IT" sz="2800" dirty="0">
              <a:cs typeface="Helvetica" panose="020B0604020202020204" pitchFamily="34" charset="0"/>
            </a:endParaRPr>
          </a:p>
          <a:p>
            <a:endParaRPr lang="it-IT" sz="2800" dirty="0">
              <a:cs typeface="Helvetica" panose="020B0604020202020204" pitchFamily="34" charset="0"/>
            </a:endParaRPr>
          </a:p>
          <a:p>
            <a:endParaRPr lang="it-IT" sz="2800" dirty="0">
              <a:cs typeface="Helvetica" panose="020B0604020202020204" pitchFamily="34" charset="0"/>
            </a:endParaRPr>
          </a:p>
          <a:p>
            <a:endParaRPr lang="it-IT" sz="2800" dirty="0">
              <a:cs typeface="Helvetica" panose="020B0604020202020204" pitchFamily="34" charset="0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15" name="Rettangolo 14"/>
          <p:cNvSpPr/>
          <p:nvPr/>
        </p:nvSpPr>
        <p:spPr>
          <a:xfrm>
            <a:off x="322732" y="341260"/>
            <a:ext cx="1825900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500" dirty="0"/>
              <a:t> </a:t>
            </a:r>
            <a:r>
              <a:rPr lang="it-IT" sz="3500" b="1" dirty="0"/>
              <a:t>Destinazione</a:t>
            </a:r>
            <a:r>
              <a:rPr lang="it-IT" sz="3500" dirty="0"/>
              <a:t> </a:t>
            </a:r>
            <a:r>
              <a:rPr lang="it-IT" sz="3500" b="1" dirty="0"/>
              <a:t>Montagna365: 6 poli e 10 ambiti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24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9AB7F12-FA45-43E6-B1B4-3833BE4E9173}"/>
              </a:ext>
            </a:extLst>
          </p:cNvPr>
          <p:cNvSpPr txBox="1"/>
          <p:nvPr/>
        </p:nvSpPr>
        <p:spPr>
          <a:xfrm>
            <a:off x="766261" y="2266733"/>
            <a:ext cx="6552728" cy="3293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2400" dirty="0"/>
          </a:p>
          <a:p>
            <a:pPr marL="514350" marR="0" indent="-51435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Piancavallo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>
                <a:solidFill>
                  <a:schemeClr val="tx1"/>
                </a:solidFill>
              </a:rPr>
              <a:t>Sauris/</a:t>
            </a:r>
            <a:r>
              <a:rPr lang="it-IT" sz="2400" dirty="0"/>
              <a:t>Forni di Sopra</a:t>
            </a:r>
            <a:endParaRPr lang="it-IT" sz="2400" dirty="0">
              <a:solidFill>
                <a:schemeClr val="tx1"/>
              </a:solidFill>
            </a:endParaRPr>
          </a:p>
          <a:p>
            <a:pPr marL="514350" marR="0" indent="-51435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Zoncolan</a:t>
            </a:r>
          </a:p>
          <a:p>
            <a:pPr marL="514350" marR="0" indent="-51435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it-IT" sz="2400" dirty="0"/>
              <a:t>Tarvisiano</a:t>
            </a:r>
          </a:p>
          <a:p>
            <a:pPr marL="514350" marR="0" indent="-51435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Sella Nevea </a:t>
            </a:r>
          </a:p>
          <a:p>
            <a:pPr marL="514350" marR="0" indent="-51435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it-IT" sz="2400" dirty="0"/>
              <a:t>Sappada</a:t>
            </a: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457200" indent="-457200">
              <a:buFontTx/>
              <a:buChar char="-"/>
            </a:pP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463FCDF-3822-4B9F-A985-377FB718A199}"/>
              </a:ext>
            </a:extLst>
          </p:cNvPr>
          <p:cNvSpPr txBox="1"/>
          <p:nvPr/>
        </p:nvSpPr>
        <p:spPr>
          <a:xfrm>
            <a:off x="10822127" y="1483059"/>
            <a:ext cx="4503145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MONTAGNA ESTIVA         10 AMBITI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917BD9F-C163-4597-80CD-F15E87DDBB94}"/>
              </a:ext>
            </a:extLst>
          </p:cNvPr>
          <p:cNvSpPr txBox="1"/>
          <p:nvPr/>
        </p:nvSpPr>
        <p:spPr>
          <a:xfrm>
            <a:off x="960383" y="1484923"/>
            <a:ext cx="4503146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MONTAGNA INVERNALE 6 POLI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5D09EBA-7680-41E5-94E8-88AAC55C15FB}"/>
              </a:ext>
            </a:extLst>
          </p:cNvPr>
          <p:cNvSpPr txBox="1"/>
          <p:nvPr/>
        </p:nvSpPr>
        <p:spPr>
          <a:xfrm>
            <a:off x="8894773" y="2661413"/>
            <a:ext cx="8817163" cy="2308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2" spcCol="38100" rtlCol="0" anchor="t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2400" dirty="0"/>
              <a:t>Piancavallo e Dolomiti Friulane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/>
              <a:t>Sauris/Forni di Sopra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/>
              <a:t>Zoncolan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/>
              <a:t>Tarvisiano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/>
              <a:t>Sella Nevea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/>
              <a:t>Sappada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124B876-BC09-406C-ABFB-355FF66D677A}"/>
              </a:ext>
            </a:extLst>
          </p:cNvPr>
          <p:cNvSpPr txBox="1"/>
          <p:nvPr/>
        </p:nvSpPr>
        <p:spPr>
          <a:xfrm>
            <a:off x="8917180" y="4969733"/>
            <a:ext cx="6343373" cy="22236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it-IT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514350" marR="0" indent="-51435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</a:pPr>
            <a:r>
              <a:rPr lang="it-IT" sz="2400" dirty="0"/>
              <a:t>Carnia</a:t>
            </a:r>
          </a:p>
          <a:p>
            <a:pPr marL="514350" marR="0" indent="-51435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</a:pPr>
            <a:r>
              <a:rPr lang="it-IT" sz="2400" dirty="0"/>
              <a:t>Gemonese</a:t>
            </a:r>
          </a:p>
          <a:p>
            <a:pPr marL="514350" marR="0" indent="-51435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</a:pPr>
            <a:r>
              <a:rPr lang="it-IT" sz="2400" dirty="0"/>
              <a:t>Valli del Torre e Natisone</a:t>
            </a:r>
          </a:p>
          <a:p>
            <a:pPr marL="514350" marR="0" indent="-51435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</a:pPr>
            <a:r>
              <a:rPr lang="it-IT" sz="2400" dirty="0"/>
              <a:t>Carso</a:t>
            </a:r>
          </a:p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3F7FB3B0-CEEE-4891-AD2E-1DF0B23DDC85}"/>
              </a:ext>
            </a:extLst>
          </p:cNvPr>
          <p:cNvSpPr/>
          <p:nvPr/>
        </p:nvSpPr>
        <p:spPr>
          <a:xfrm>
            <a:off x="5183560" y="6550538"/>
            <a:ext cx="5159466" cy="2769254"/>
          </a:xfrm>
          <a:prstGeom prst="ellipse">
            <a:avLst/>
          </a:prstGeom>
          <a:solidFill>
            <a:srgbClr val="FFFFFF"/>
          </a:solidFill>
          <a:ln w="381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CAD4FC8-7FFA-43C4-A776-1E4103FADBBF}"/>
              </a:ext>
            </a:extLst>
          </p:cNvPr>
          <p:cNvSpPr txBox="1"/>
          <p:nvPr/>
        </p:nvSpPr>
        <p:spPr>
          <a:xfrm>
            <a:off x="6013619" y="6948491"/>
            <a:ext cx="4969860" cy="18158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UNESCO</a:t>
            </a: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: Dolomiti</a:t>
            </a:r>
          </a:p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800" b="1" dirty="0"/>
              <a:t>MAB UNESCO</a:t>
            </a:r>
            <a:r>
              <a:rPr lang="it-IT" sz="2800" dirty="0"/>
              <a:t>: Prealpi Giulie</a:t>
            </a:r>
          </a:p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BRAND</a:t>
            </a: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: Zoncolan, Montasio, Alpe Adria Trail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B207712-DF57-4AD7-ABCC-0137B6F69EA7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684553887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48673A81-FC1B-40F9-83DA-EDB4814C1F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760" y="9081314"/>
            <a:ext cx="2087216" cy="911620"/>
          </a:xfrm>
          <a:prstGeom prst="rect">
            <a:avLst/>
          </a:prstGeom>
        </p:spPr>
      </p:pic>
      <p:sp>
        <p:nvSpPr>
          <p:cNvPr id="251" name="Shape 251"/>
          <p:cNvSpPr/>
          <p:nvPr/>
        </p:nvSpPr>
        <p:spPr>
          <a:xfrm>
            <a:off x="657188" y="2894778"/>
            <a:ext cx="16825685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it-IT" sz="2800" dirty="0">
                <a:cs typeface="Helvetica" panose="020B0604020202020204" pitchFamily="34" charset="0"/>
              </a:rPr>
              <a:t>Metodo di analisi delle vocazioni di Polo e Ambito Territoriale: esempio Piancavallo</a:t>
            </a: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25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8503235-0FD3-41D5-B504-01F564A94C2D}"/>
              </a:ext>
            </a:extLst>
          </p:cNvPr>
          <p:cNvSpPr txBox="1"/>
          <p:nvPr/>
        </p:nvSpPr>
        <p:spPr>
          <a:xfrm>
            <a:off x="1079104" y="485204"/>
            <a:ext cx="16427027" cy="6309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/>
            <a:r>
              <a:rPr lang="it-IT" sz="3500" dirty="0"/>
              <a:t>Vocazioni – tabella di metodo</a:t>
            </a:r>
            <a:endParaRPr kumimoji="0" lang="it-IT" sz="35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+mn-ea"/>
              <a:cs typeface="+mn-cs"/>
              <a:sym typeface="Calibri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1A5D08A1-E3B9-45BC-903B-09731973A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230501"/>
              </p:ext>
            </p:extLst>
          </p:nvPr>
        </p:nvGraphicFramePr>
        <p:xfrm>
          <a:off x="656795" y="4293791"/>
          <a:ext cx="16927047" cy="3063356"/>
        </p:xfrm>
        <a:graphic>
          <a:graphicData uri="http://schemas.openxmlformats.org/drawingml/2006/table">
            <a:tbl>
              <a:tblPr/>
              <a:tblGrid>
                <a:gridCol w="1646445">
                  <a:extLst>
                    <a:ext uri="{9D8B030D-6E8A-4147-A177-3AD203B41FA5}">
                      <a16:colId xmlns:a16="http://schemas.microsoft.com/office/drawing/2014/main" val="1835636528"/>
                    </a:ext>
                  </a:extLst>
                </a:gridCol>
                <a:gridCol w="1412175">
                  <a:extLst>
                    <a:ext uri="{9D8B030D-6E8A-4147-A177-3AD203B41FA5}">
                      <a16:colId xmlns:a16="http://schemas.microsoft.com/office/drawing/2014/main" val="4249944981"/>
                    </a:ext>
                  </a:extLst>
                </a:gridCol>
                <a:gridCol w="1756177">
                  <a:extLst>
                    <a:ext uri="{9D8B030D-6E8A-4147-A177-3AD203B41FA5}">
                      <a16:colId xmlns:a16="http://schemas.microsoft.com/office/drawing/2014/main" val="3113183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042735638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986126867"/>
                    </a:ext>
                  </a:extLst>
                </a:gridCol>
                <a:gridCol w="3360696">
                  <a:extLst>
                    <a:ext uri="{9D8B030D-6E8A-4147-A177-3AD203B41FA5}">
                      <a16:colId xmlns:a16="http://schemas.microsoft.com/office/drawing/2014/main" val="325552915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673893308"/>
                    </a:ext>
                  </a:extLst>
                </a:gridCol>
                <a:gridCol w="3566978">
                  <a:extLst>
                    <a:ext uri="{9D8B030D-6E8A-4147-A177-3AD203B41FA5}">
                      <a16:colId xmlns:a16="http://schemas.microsoft.com/office/drawing/2014/main" val="917276440"/>
                    </a:ext>
                  </a:extLst>
                </a:gridCol>
              </a:tblGrid>
              <a:tr h="52676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POLO/AMBITO 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VOCAZIONE ATTUALE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OBIETTIVO POTENZIALE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CLAIM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PROMOTURISMOFVG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ALTRI OPERATORI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161351"/>
                  </a:ext>
                </a:extLst>
              </a:tr>
              <a:tr h="117022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PIANCAVALLO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VILLAGGIO </a:t>
                      </a:r>
                    </a:p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DELLO SPORT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 MONTAGNA DI SPORT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▪presenza di strutture sportive di livello     </a:t>
                      </a:r>
                      <a:b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▪Vocazione già affermata</a:t>
                      </a:r>
                      <a:b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▪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Nevelandia</a:t>
                      </a:r>
                      <a:b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▪Scarso numero di posti letto</a:t>
                      </a:r>
                      <a:b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▪Attuale scarsa partecipazione del Comune alle politiche di sviluppo turistico locale.       </a:t>
                      </a:r>
                      <a:b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▪Scarsa predisposizione alla collaborazione  tra Cooperativa e operatori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▪Servizi per gare ed allenamenti. </a:t>
                      </a:r>
                      <a:b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▪Aree sciabili dedicate. </a:t>
                      </a:r>
                    </a:p>
                    <a:p>
                      <a:pPr algn="l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▪Sviluppo offerte e pacchetti  in collaborazione con 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Agdv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b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▪Servizi in linea con il target</a:t>
                      </a:r>
                      <a:b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▪Pacchetti multisport</a:t>
                      </a:r>
                      <a:b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▪Sviluppo servizi e noleggi attrezzature sportive</a:t>
                      </a:r>
                      <a:b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▪Spazi alberghieri adeguati alle esigenze degli sportivi 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741629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82A87EA-1B24-4D4B-B363-E226171845CB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321901461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48673A81-FC1B-40F9-83DA-EDB4814C1F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760" y="9081314"/>
            <a:ext cx="2087216" cy="911620"/>
          </a:xfrm>
          <a:prstGeom prst="rect">
            <a:avLst/>
          </a:prstGeom>
        </p:spPr>
      </p:pic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26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8503235-0FD3-41D5-B504-01F564A94C2D}"/>
              </a:ext>
            </a:extLst>
          </p:cNvPr>
          <p:cNvSpPr txBox="1"/>
          <p:nvPr/>
        </p:nvSpPr>
        <p:spPr>
          <a:xfrm>
            <a:off x="1079104" y="485204"/>
            <a:ext cx="16427027" cy="6309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/>
            <a:r>
              <a:rPr lang="it-IT" sz="3500" dirty="0"/>
              <a:t>Vocazioni – tabella di metodo</a:t>
            </a:r>
            <a:endParaRPr kumimoji="0" lang="it-IT" sz="35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+mn-ea"/>
              <a:cs typeface="+mn-cs"/>
              <a:sym typeface="Calibri"/>
            </a:endParaRPr>
          </a:p>
        </p:txBody>
      </p:sp>
      <p:sp>
        <p:nvSpPr>
          <p:cNvPr id="13" name="Shape 251">
            <a:extLst>
              <a:ext uri="{FF2B5EF4-FFF2-40B4-BE49-F238E27FC236}">
                <a16:creationId xmlns:a16="http://schemas.microsoft.com/office/drawing/2014/main" id="{E644B596-5488-4CD7-8E10-465ABC4DAF1A}"/>
              </a:ext>
            </a:extLst>
          </p:cNvPr>
          <p:cNvSpPr/>
          <p:nvPr/>
        </p:nvSpPr>
        <p:spPr>
          <a:xfrm>
            <a:off x="791071" y="1777019"/>
            <a:ext cx="16345816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it-IT" sz="2800" dirty="0">
                <a:cs typeface="Helvetica" panose="020B0604020202020204" pitchFamily="34" charset="0"/>
              </a:rPr>
              <a:t>Analisi vocazioni di Polo e Ambito – in corso la validazione finale coi territori</a:t>
            </a:r>
          </a:p>
        </p:txBody>
      </p:sp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262E64B3-D637-4DDB-990A-8A1F8FB37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40488"/>
              </p:ext>
            </p:extLst>
          </p:nvPr>
        </p:nvGraphicFramePr>
        <p:xfrm>
          <a:off x="682191" y="2532125"/>
          <a:ext cx="16920865" cy="6500753"/>
        </p:xfrm>
        <a:graphic>
          <a:graphicData uri="http://schemas.openxmlformats.org/drawingml/2006/table">
            <a:tbl>
              <a:tblPr/>
              <a:tblGrid>
                <a:gridCol w="4544615">
                  <a:extLst>
                    <a:ext uri="{9D8B030D-6E8A-4147-A177-3AD203B41FA5}">
                      <a16:colId xmlns:a16="http://schemas.microsoft.com/office/drawing/2014/main" val="1835636528"/>
                    </a:ext>
                  </a:extLst>
                </a:gridCol>
                <a:gridCol w="5357354">
                  <a:extLst>
                    <a:ext uri="{9D8B030D-6E8A-4147-A177-3AD203B41FA5}">
                      <a16:colId xmlns:a16="http://schemas.microsoft.com/office/drawing/2014/main" val="4249944981"/>
                    </a:ext>
                  </a:extLst>
                </a:gridCol>
                <a:gridCol w="7018896">
                  <a:extLst>
                    <a:ext uri="{9D8B030D-6E8A-4147-A177-3AD203B41FA5}">
                      <a16:colId xmlns:a16="http://schemas.microsoft.com/office/drawing/2014/main" val="31131837"/>
                    </a:ext>
                  </a:extLst>
                </a:gridCol>
              </a:tblGrid>
              <a:tr h="54877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POLO/AMBITO TERRITORIALE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VOCAZIONE ATTUALE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OBIETTIVO POTENZIALE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161351"/>
                  </a:ext>
                </a:extLst>
              </a:tr>
              <a:tr h="41371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PIANCAVALLO E DOLOMITI FRIULANE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NATURA, WILDERNESS E OUTDOOR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POSIZIONAMENTO BRAND UNESCO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741629"/>
                  </a:ext>
                </a:extLst>
              </a:tr>
              <a:tr h="3190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PIANCAVALLO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VILLAGGIO DELLO SPORT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 MONTAGNA DI SPORT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716692"/>
                  </a:ext>
                </a:extLst>
              </a:tr>
              <a:tr h="3190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TARVISIANO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GENERALISTA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BRAND PREALPI GIULIE MAB UNESCO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850572"/>
                  </a:ext>
                </a:extLst>
              </a:tr>
              <a:tr h="3190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TARVISIO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GENERALISTA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BORDERS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253045"/>
                  </a:ext>
                </a:extLst>
              </a:tr>
              <a:tr h="3190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SELLA NEVEA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MONTASIO, NATURA, ESCURSIONISMO, BIKE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WILD, EXTREME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829567"/>
                  </a:ext>
                </a:extLst>
              </a:tr>
              <a:tr h="3190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CARNIA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SLOW, BIKE, NATURA, TRADIZIONE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MONTAGNA AUTENTICA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25218"/>
                  </a:ext>
                </a:extLst>
              </a:tr>
              <a:tr h="3190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FORNI DI SOPRA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FAMIGLIE, DOLOMITI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BRAND DOLOMITI UNESCO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77557"/>
                  </a:ext>
                </a:extLst>
              </a:tr>
              <a:tr h="3190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SAURIS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NICCHIA SLOW, AUTENTICITA’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LUXURY, UNICITA’, RELAX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026404"/>
                  </a:ext>
                </a:extLst>
              </a:tr>
              <a:tr h="3190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ZONCOLAN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GENERALISTA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BIKE NELLE SUE VARIE ESTENSIONI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852110"/>
                  </a:ext>
                </a:extLst>
              </a:tr>
              <a:tr h="3190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SAPPADA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FAMIGLIE, TRADIZIONE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FAMIGLIA, SPORT, BENESSERE, CULTURA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153627"/>
                  </a:ext>
                </a:extLst>
              </a:tr>
              <a:tr h="3034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GEMONESE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SPORT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CONSOLIDAMENTO BRAND SPORTLAND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258655"/>
                  </a:ext>
                </a:extLst>
              </a:tr>
              <a:tr h="3034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VALLI DEL TORRE E NATISONE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NATURA E OUTDOOR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NATURA, OUTDOOR ED ENOGASTRONOMIA «LIKE A LOCAL»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244477"/>
                  </a:ext>
                </a:extLst>
              </a:tr>
              <a:tr h="3034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CARSO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TERRITORIO DI SBOCCO ALLA CITTÀ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OUTDOOR 365: LA MONTAGNA PIÙ VICINA AL MARE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196717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3DC9434-4756-45D9-BC4D-C95B4C56CEF2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816075876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pPr marL="0" marR="0" lvl="0" indent="0" algn="r" defTabSz="8164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3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pPr marL="0" marR="0" lvl="0" indent="0" algn="r" defTabSz="8164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it-IT" sz="21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81642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sz="21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B7CDDC6F-CB79-47FE-B6AC-2C7E03133102}"/>
              </a:ext>
            </a:extLst>
          </p:cNvPr>
          <p:cNvSpPr/>
          <p:nvPr/>
        </p:nvSpPr>
        <p:spPr>
          <a:xfrm>
            <a:off x="525459" y="401474"/>
            <a:ext cx="1574733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164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Sintesi investimenti marketing e promozione montagna 2017 -2019*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4A59A4-894E-47B3-BD34-B446741FF577}"/>
              </a:ext>
            </a:extLst>
          </p:cNvPr>
          <p:cNvSpPr txBox="1"/>
          <p:nvPr/>
        </p:nvSpPr>
        <p:spPr>
          <a:xfrm>
            <a:off x="1703118" y="7060497"/>
            <a:ext cx="14160500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/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* Le cifre indicate in tabella riguardano solo la parte promozione e marketing: sono esclusi gli investimenti legati alla progettazione e sviluppo prodotto. Il totale relativo a promozione, B2C ed educational è stimato in base all’effettivo coinvolgimento del prodotto montagna e degli operatori del territorio montano in iniziative rivolte a più prodotti turistici (es. fiere generaliste BIT, ITB, TTI, WTM).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6D781C2-565D-445B-BAFE-C30FD66D9806}"/>
              </a:ext>
            </a:extLst>
          </p:cNvPr>
          <p:cNvSpPr txBox="1"/>
          <p:nvPr/>
        </p:nvSpPr>
        <p:spPr>
          <a:xfrm>
            <a:off x="1703118" y="8272801"/>
            <a:ext cx="14184558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/>
            <a:r>
              <a:rPr lang="it-IT" sz="2000" dirty="0"/>
              <a:t>** </a:t>
            </a: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La diminuzione degli investimenti in marketing e promozione deriva principalment</a:t>
            </a:r>
            <a:r>
              <a:rPr lang="it-IT" sz="2000" dirty="0"/>
              <a:t>e dalla mancanza di fondi a disposizione in fase di predisposizione delle attività a inizio 2019, che ha portato da un lato alla razionalizzazione del piano media e dall’altro alla riduzione degli investimenti per educational (BUY FVG)</a:t>
            </a:r>
            <a:endParaRPr kumimoji="0" lang="it-IT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9C01F5E-6E73-415A-AB0A-C60336D63DB0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6C3678D5-A8B2-4E98-8459-1F6E01CEA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415296"/>
              </p:ext>
            </p:extLst>
          </p:nvPr>
        </p:nvGraphicFramePr>
        <p:xfrm>
          <a:off x="1723680" y="1914869"/>
          <a:ext cx="14139937" cy="4707235"/>
        </p:xfrm>
        <a:graphic>
          <a:graphicData uri="http://schemas.openxmlformats.org/drawingml/2006/table">
            <a:tbl>
              <a:tblPr/>
              <a:tblGrid>
                <a:gridCol w="1254843">
                  <a:extLst>
                    <a:ext uri="{9D8B030D-6E8A-4147-A177-3AD203B41FA5}">
                      <a16:colId xmlns:a16="http://schemas.microsoft.com/office/drawing/2014/main" val="3862531829"/>
                    </a:ext>
                  </a:extLst>
                </a:gridCol>
                <a:gridCol w="2968775">
                  <a:extLst>
                    <a:ext uri="{9D8B030D-6E8A-4147-A177-3AD203B41FA5}">
                      <a16:colId xmlns:a16="http://schemas.microsoft.com/office/drawing/2014/main" val="1776610669"/>
                    </a:ext>
                  </a:extLst>
                </a:gridCol>
                <a:gridCol w="2968775">
                  <a:extLst>
                    <a:ext uri="{9D8B030D-6E8A-4147-A177-3AD203B41FA5}">
                      <a16:colId xmlns:a16="http://schemas.microsoft.com/office/drawing/2014/main" val="900920567"/>
                    </a:ext>
                  </a:extLst>
                </a:gridCol>
                <a:gridCol w="3091198">
                  <a:extLst>
                    <a:ext uri="{9D8B030D-6E8A-4147-A177-3AD203B41FA5}">
                      <a16:colId xmlns:a16="http://schemas.microsoft.com/office/drawing/2014/main" val="1689005495"/>
                    </a:ext>
                  </a:extLst>
                </a:gridCol>
                <a:gridCol w="233073">
                  <a:extLst>
                    <a:ext uri="{9D8B030D-6E8A-4147-A177-3AD203B41FA5}">
                      <a16:colId xmlns:a16="http://schemas.microsoft.com/office/drawing/2014/main" val="2902481937"/>
                    </a:ext>
                  </a:extLst>
                </a:gridCol>
                <a:gridCol w="3623273">
                  <a:extLst>
                    <a:ext uri="{9D8B030D-6E8A-4147-A177-3AD203B41FA5}">
                      <a16:colId xmlns:a16="http://schemas.microsoft.com/office/drawing/2014/main" val="1225173647"/>
                    </a:ext>
                  </a:extLst>
                </a:gridCol>
              </a:tblGrid>
              <a:tr h="1025419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promozione            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co-marketing + </a:t>
                      </a:r>
                    </a:p>
                    <a:p>
                      <a:pPr algn="ctr" rtl="0" fontAlgn="ctr"/>
                      <a:r>
                        <a:rPr lang="it-I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B2C + educational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it-IT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Totali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Totali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907270"/>
                  </a:ext>
                </a:extLst>
              </a:tr>
              <a:tr h="298882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b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300124"/>
                  </a:ext>
                </a:extLst>
              </a:tr>
              <a:tr h="30903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215.144,00 €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336.928,00 €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308.126,00 €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it-IT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890.198,00 €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890.198,00 €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059982"/>
                  </a:ext>
                </a:extLst>
              </a:tr>
              <a:tr h="29888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695444"/>
                  </a:ext>
                </a:extLst>
              </a:tr>
              <a:tr h="30903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334.677,00 €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318.338,00 €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155.317,00 €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it-IT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808.332,00 €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808.332,00 €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946061"/>
                  </a:ext>
                </a:extLst>
              </a:tr>
              <a:tr h="29888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234187"/>
                  </a:ext>
                </a:extLst>
              </a:tr>
              <a:tr h="30903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179.000,00 €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323.542,00 €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4.827,00 €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it-IT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507.369,00 € **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507.369,00 € **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066391"/>
                  </a:ext>
                </a:extLst>
              </a:tr>
              <a:tr h="298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280392"/>
                  </a:ext>
                </a:extLst>
              </a:tr>
              <a:tr h="30903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it-IT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900.000,00 €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it-IT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143112"/>
                  </a:ext>
                </a:extLst>
              </a:tr>
              <a:tr h="316054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840274"/>
                  </a:ext>
                </a:extLst>
              </a:tr>
              <a:tr h="30903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it-IT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1.100.000,00 €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it-IT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141812"/>
                  </a:ext>
                </a:extLst>
              </a:tr>
              <a:tr h="316054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558694"/>
                  </a:ext>
                </a:extLst>
              </a:tr>
              <a:tr h="30903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it-I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1.300.000,00 €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it-IT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672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853358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ttore diritto 16"/>
          <p:cNvCxnSpPr/>
          <p:nvPr/>
        </p:nvCxnSpPr>
        <p:spPr>
          <a:xfrm flipV="1">
            <a:off x="4980844" y="3472167"/>
            <a:ext cx="2795002" cy="2343679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Connettore diritto 15"/>
          <p:cNvCxnSpPr/>
          <p:nvPr/>
        </p:nvCxnSpPr>
        <p:spPr>
          <a:xfrm flipV="1">
            <a:off x="4978714" y="2608071"/>
            <a:ext cx="2797132" cy="2837047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ettangolo 13"/>
          <p:cNvSpPr/>
          <p:nvPr/>
        </p:nvSpPr>
        <p:spPr>
          <a:xfrm>
            <a:off x="874258" y="5445118"/>
            <a:ext cx="4104456" cy="3707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775848" y="2608071"/>
            <a:ext cx="6188483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8037689" y="2767236"/>
            <a:ext cx="5664799" cy="3539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it-IT" sz="3600" dirty="0">
                <a:cs typeface="Helvetica" panose="020B0604020202020204" pitchFamily="34" charset="0"/>
              </a:rPr>
              <a:t>8. Investimenti montagna </a:t>
            </a:r>
          </a:p>
          <a:p>
            <a:endParaRPr lang="it-IT" sz="2800" b="1" dirty="0">
              <a:solidFill>
                <a:srgbClr val="FF0000"/>
              </a:solidFill>
            </a:endParaRPr>
          </a:p>
          <a:p>
            <a:pPr marL="990600" indent="-457200">
              <a:buFont typeface="Wingdings" panose="05000000000000000000" pitchFamily="2" charset="2"/>
              <a:buChar char="Ø"/>
            </a:pPr>
            <a:r>
              <a:rPr lang="it-IT" dirty="0"/>
              <a:t>Piancavallo</a:t>
            </a:r>
            <a:endParaRPr lang="it-IT" dirty="0">
              <a:solidFill>
                <a:srgbClr val="FF0000"/>
              </a:solidFill>
            </a:endParaRPr>
          </a:p>
          <a:p>
            <a:pPr marL="990600" indent="-457200">
              <a:buFont typeface="Wingdings" panose="05000000000000000000" pitchFamily="2" charset="2"/>
              <a:buChar char="Ø"/>
            </a:pPr>
            <a:r>
              <a:rPr lang="it-IT" dirty="0"/>
              <a:t>Forni di Sopra/Sauris</a:t>
            </a:r>
          </a:p>
          <a:p>
            <a:pPr marL="990600" indent="-45720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</a:rPr>
              <a:t>Zoncolan</a:t>
            </a:r>
          </a:p>
          <a:p>
            <a:pPr marL="990600" indent="-457200">
              <a:buFont typeface="Wingdings" panose="05000000000000000000" pitchFamily="2" charset="2"/>
              <a:buChar char="Ø"/>
            </a:pPr>
            <a:r>
              <a:rPr lang="it-IT" dirty="0"/>
              <a:t>Tarvisio</a:t>
            </a:r>
          </a:p>
          <a:p>
            <a:pPr marL="990600" indent="-457200">
              <a:buFont typeface="Wingdings" panose="05000000000000000000" pitchFamily="2" charset="2"/>
              <a:buChar char="Ø"/>
            </a:pPr>
            <a:r>
              <a:rPr lang="it-IT" dirty="0"/>
              <a:t>Sella Nevea</a:t>
            </a: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15" name="Rettangolo 14"/>
          <p:cNvSpPr/>
          <p:nvPr/>
        </p:nvSpPr>
        <p:spPr>
          <a:xfrm>
            <a:off x="14496" y="476252"/>
            <a:ext cx="1825900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500" dirty="0"/>
              <a:t> Indice del documento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28</a:t>
            </a:fld>
            <a:endParaRPr lang="it-IT" dirty="0"/>
          </a:p>
        </p:txBody>
      </p:sp>
      <p:sp>
        <p:nvSpPr>
          <p:cNvPr id="13" name="Shape 251"/>
          <p:cNvSpPr/>
          <p:nvPr/>
        </p:nvSpPr>
        <p:spPr>
          <a:xfrm>
            <a:off x="371584" y="2828556"/>
            <a:ext cx="6540168" cy="3416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it-IT" sz="2400" dirty="0">
                <a:cs typeface="Helvetica" panose="020B0604020202020204" pitchFamily="34" charset="0"/>
              </a:rPr>
              <a:t>Lo scenario climatico - sintesi</a:t>
            </a:r>
          </a:p>
          <a:p>
            <a:pPr marL="571500" indent="-571500">
              <a:buFont typeface="+mj-lt"/>
              <a:buAutoNum type="arabicPeriod"/>
            </a:pPr>
            <a:r>
              <a:rPr lang="it-IT" sz="2400" dirty="0">
                <a:cs typeface="Helvetica" panose="020B0604020202020204" pitchFamily="34" charset="0"/>
              </a:rPr>
              <a:t>Situazione attuale poli sciistici</a:t>
            </a:r>
          </a:p>
          <a:p>
            <a:pPr marL="571500" indent="-571500">
              <a:buFont typeface="+mj-lt"/>
              <a:buAutoNum type="arabicPeriod"/>
            </a:pPr>
            <a:r>
              <a:rPr lang="it-IT" sz="2400" dirty="0">
                <a:cs typeface="Helvetica" panose="020B0604020202020204" pitchFamily="34" charset="0"/>
              </a:rPr>
              <a:t>Alcuni casi di evoluzione</a:t>
            </a:r>
          </a:p>
          <a:p>
            <a:pPr marL="571500" indent="-571500">
              <a:buFont typeface="+mj-lt"/>
              <a:buAutoNum type="arabicPeriod"/>
            </a:pPr>
            <a:r>
              <a:rPr lang="it-IT" sz="2400" dirty="0">
                <a:cs typeface="Helvetica" panose="020B0604020202020204" pitchFamily="34" charset="0"/>
              </a:rPr>
              <a:t>SWOT Analysis</a:t>
            </a:r>
          </a:p>
          <a:p>
            <a:pPr marL="571500" indent="-571500">
              <a:buFont typeface="+mj-lt"/>
              <a:buAutoNum type="arabicPeriod"/>
            </a:pPr>
            <a:r>
              <a:rPr lang="it-IT" sz="2400" dirty="0">
                <a:cs typeface="Helvetica" panose="020B0604020202020204" pitchFamily="34" charset="0"/>
              </a:rPr>
              <a:t>Sviluppo strategico generale e macro obiettivi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t-IT" sz="2400" dirty="0">
                <a:cs typeface="Helvetica" panose="020B0604020202020204" pitchFamily="34" charset="0"/>
              </a:rPr>
              <a:t>Territorio montano tra poli e ambiti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t-IT" sz="2400" dirty="0">
                <a:cs typeface="Helvetica" panose="020B0604020202020204" pitchFamily="34" charset="0"/>
              </a:rPr>
              <a:t>Strategie di marketing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t-IT" sz="2400" dirty="0">
                <a:cs typeface="Helvetica" panose="020B0604020202020204" pitchFamily="34" charset="0"/>
              </a:rPr>
              <a:t>Strategie di investimenti tecnici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t-IT" sz="2400" dirty="0">
                <a:cs typeface="Helvetica" panose="020B0604020202020204" pitchFamily="34" charset="0"/>
              </a:rPr>
              <a:t>Elementi organizzativi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2E7217E-F639-43C8-82B9-94EA39A8B8C7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974645458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322733" y="9665949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pPr defTabSz="816461"/>
            <a:r>
              <a:rPr lang="it-IT" dirty="0">
                <a:latin typeface="Calibri"/>
                <a:cs typeface="Calibri"/>
              </a:rPr>
              <a:t>3</a:t>
            </a:r>
            <a:r>
              <a:rPr dirty="0">
                <a:latin typeface="Calibri"/>
                <a:cs typeface="Calibri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5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857135" y="9665946"/>
            <a:ext cx="301134" cy="488044"/>
          </a:xfrm>
        </p:spPr>
        <p:txBody>
          <a:bodyPr/>
          <a:lstStyle/>
          <a:p>
            <a:pPr defTabSz="816461"/>
            <a:fld id="{86CB4B4D-7CA3-9044-876B-883B54F8677D}" type="slidenum">
              <a:rPr lang="it-IT" kern="0">
                <a:latin typeface="Calibri"/>
                <a:cs typeface="Calibri"/>
                <a:sym typeface="Calibri"/>
              </a:rPr>
              <a:pPr defTabSz="816461"/>
              <a:t>29</a:t>
            </a:fld>
            <a:endParaRPr lang="it-IT" kern="0" dirty="0">
              <a:latin typeface="Calibri"/>
              <a:cs typeface="Calibri"/>
              <a:sym typeface="Calibri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11A7604-0C9F-4348-A29F-9881AD09E2CA}"/>
              </a:ext>
            </a:extLst>
          </p:cNvPr>
          <p:cNvSpPr/>
          <p:nvPr/>
        </p:nvSpPr>
        <p:spPr>
          <a:xfrm>
            <a:off x="1223122" y="342554"/>
            <a:ext cx="13771676" cy="630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6461"/>
            <a:r>
              <a:rPr lang="it-IT" sz="3499" dirty="0">
                <a:latin typeface="Calibri"/>
                <a:cs typeface="Helvetica" panose="020B0604020202020204" pitchFamily="34" charset="0"/>
              </a:rPr>
              <a:t>Il piano investimenti tecnici - sintesi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CA92A03-A1CD-401F-8186-D99A0D1B467D}"/>
              </a:ext>
            </a:extLst>
          </p:cNvPr>
          <p:cNvSpPr/>
          <p:nvPr/>
        </p:nvSpPr>
        <p:spPr>
          <a:xfrm>
            <a:off x="1655166" y="5112176"/>
            <a:ext cx="6624738" cy="5040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1042208" y="1356023"/>
            <a:ext cx="15337705" cy="914365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/>
          <a:p>
            <a:pPr marL="514376" indent="-514376" defTabSz="816461">
              <a:buFont typeface="Wingdings" panose="05000000000000000000" pitchFamily="2" charset="2"/>
              <a:buChar char="Ø"/>
            </a:pPr>
            <a:r>
              <a:rPr lang="it-IT" sz="2801" b="1" dirty="0">
                <a:latin typeface="Helvetica" panose="020B0604020202020204" pitchFamily="34" charset="0"/>
                <a:cs typeface="Helvetica" panose="020B0604020202020204" pitchFamily="34" charset="0"/>
              </a:rPr>
              <a:t>In corso</a:t>
            </a:r>
            <a:r>
              <a:rPr lang="it-IT" sz="2801" dirty="0">
                <a:latin typeface="Helvetica" panose="020B0604020202020204" pitchFamily="34" charset="0"/>
                <a:cs typeface="Helvetica" panose="020B0604020202020204" pitchFamily="34" charset="0"/>
              </a:rPr>
              <a:t> programma di investimenti pari a circa 8 Mln</a:t>
            </a:r>
          </a:p>
          <a:p>
            <a:pPr marL="457223" indent="-457223" defTabSz="816461">
              <a:buFont typeface="Wingdings" panose="05000000000000000000" pitchFamily="2" charset="2"/>
              <a:buChar char="Ø"/>
            </a:pPr>
            <a:endParaRPr lang="it-IT" sz="280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76" indent="-514376" defTabSz="816461">
              <a:buFont typeface="Wingdings" panose="05000000000000000000" pitchFamily="2" charset="2"/>
              <a:buChar char="Ø"/>
            </a:pPr>
            <a:r>
              <a:rPr lang="it-IT" sz="2801" dirty="0">
                <a:latin typeface="Helvetica" panose="020B0604020202020204" pitchFamily="34" charset="0"/>
                <a:cs typeface="Helvetica" panose="020B0604020202020204" pitchFamily="34" charset="0"/>
              </a:rPr>
              <a:t>Con i fondi stanziati dalla Giunta Regionale (pari a 21,5 Mln), è stato definito un </a:t>
            </a:r>
            <a:r>
              <a:rPr lang="it-IT" sz="2801" b="1" dirty="0">
                <a:latin typeface="Helvetica" panose="020B0604020202020204" pitchFamily="34" charset="0"/>
                <a:cs typeface="Helvetica" panose="020B0604020202020204" pitchFamily="34" charset="0"/>
              </a:rPr>
              <a:t>Piano di interventi 2020-21-22</a:t>
            </a:r>
          </a:p>
          <a:p>
            <a:pPr marL="514376" indent="-514376" defTabSz="816461">
              <a:buFont typeface="Wingdings" panose="05000000000000000000" pitchFamily="2" charset="2"/>
              <a:buChar char="Ø"/>
            </a:pPr>
            <a:endParaRPr lang="it-IT" sz="280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76" indent="-514376" defTabSz="816461">
              <a:buFont typeface="Wingdings" panose="05000000000000000000" pitchFamily="2" charset="2"/>
              <a:buChar char="Ø"/>
            </a:pPr>
            <a:r>
              <a:rPr lang="it-IT" sz="2801" dirty="0">
                <a:latin typeface="Helvetica" panose="020B0604020202020204" pitchFamily="34" charset="0"/>
                <a:cs typeface="Helvetica" panose="020B0604020202020204" pitchFamily="34" charset="0"/>
              </a:rPr>
              <a:t>Per il </a:t>
            </a:r>
            <a:r>
              <a:rPr lang="it-IT" sz="2801" b="1" dirty="0">
                <a:latin typeface="Helvetica" panose="020B0604020202020204" pitchFamily="34" charset="0"/>
                <a:cs typeface="Helvetica" panose="020B0604020202020204" pitchFamily="34" charset="0"/>
              </a:rPr>
              <a:t>2020</a:t>
            </a:r>
            <a:r>
              <a:rPr lang="it-IT" sz="2801" dirty="0">
                <a:latin typeface="Helvetica" panose="020B0604020202020204" pitchFamily="34" charset="0"/>
                <a:cs typeface="Helvetica" panose="020B0604020202020204" pitchFamily="34" charset="0"/>
              </a:rPr>
              <a:t> è stato già definito un </a:t>
            </a:r>
            <a:r>
              <a:rPr lang="it-IT" sz="2801" b="1" dirty="0">
                <a:latin typeface="Helvetica" panose="020B0604020202020204" pitchFamily="34" charset="0"/>
                <a:cs typeface="Helvetica" panose="020B0604020202020204" pitchFamily="34" charset="0"/>
              </a:rPr>
              <a:t>cronoprogramma di investimenti</a:t>
            </a:r>
            <a:r>
              <a:rPr lang="it-IT" sz="2801" dirty="0">
                <a:latin typeface="Helvetica" panose="020B0604020202020204" pitchFamily="34" charset="0"/>
                <a:cs typeface="Helvetica" panose="020B0604020202020204" pitchFamily="34" charset="0"/>
              </a:rPr>
              <a:t> per un importo complessivo pari a </a:t>
            </a:r>
            <a:r>
              <a:rPr lang="it-IT" sz="2801" b="1" dirty="0">
                <a:latin typeface="Helvetica" panose="020B0604020202020204" pitchFamily="34" charset="0"/>
                <a:cs typeface="Helvetica" panose="020B0604020202020204" pitchFamily="34" charset="0"/>
              </a:rPr>
              <a:t>11 Mln; </a:t>
            </a:r>
            <a:r>
              <a:rPr lang="it-IT" sz="2801" dirty="0">
                <a:latin typeface="Helvetica" panose="020B0604020202020204" pitchFamily="34" charset="0"/>
                <a:cs typeface="Helvetica" panose="020B0604020202020204" pitchFamily="34" charset="0"/>
              </a:rPr>
              <a:t>i restanti 10,5 Mln saranno attivati nel 2021</a:t>
            </a:r>
          </a:p>
          <a:p>
            <a:pPr defTabSz="816461"/>
            <a:endParaRPr lang="it-IT" sz="280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76" indent="-514376" defTabSz="816461">
              <a:buFont typeface="Wingdings" panose="05000000000000000000" pitchFamily="2" charset="2"/>
              <a:buChar char="Ø"/>
            </a:pPr>
            <a:r>
              <a:rPr lang="it-IT" sz="2801" dirty="0">
                <a:latin typeface="Helvetica" panose="020B0604020202020204" pitchFamily="34" charset="0"/>
                <a:cs typeface="Helvetica" panose="020B0604020202020204" pitchFamily="34" charset="0"/>
              </a:rPr>
              <a:t>Sono stati individuati </a:t>
            </a:r>
            <a:r>
              <a:rPr lang="it-IT" sz="2801" b="1" dirty="0">
                <a:latin typeface="Helvetica" panose="020B0604020202020204" pitchFamily="34" charset="0"/>
                <a:cs typeface="Helvetica" panose="020B0604020202020204" pitchFamily="34" charset="0"/>
              </a:rPr>
              <a:t>ulteriori 12 Mln circa di investimenti</a:t>
            </a:r>
            <a:r>
              <a:rPr lang="it-IT" sz="2801" dirty="0">
                <a:latin typeface="Helvetica" panose="020B0604020202020204" pitchFamily="34" charset="0"/>
                <a:cs typeface="Helvetica" panose="020B0604020202020204" pitchFamily="34" charset="0"/>
              </a:rPr>
              <a:t> che sono in fase di approfondimento (non coperti – indicati in viola nelle tabelle seguenti)</a:t>
            </a:r>
          </a:p>
          <a:p>
            <a:pPr marL="514376" indent="-514376" defTabSz="816461">
              <a:buFont typeface="Wingdings" panose="05000000000000000000" pitchFamily="2" charset="2"/>
              <a:buChar char="Ø"/>
            </a:pPr>
            <a:endParaRPr lang="it-IT" sz="280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76" indent="-514376" defTabSz="816461">
              <a:buFont typeface="Wingdings" panose="05000000000000000000" pitchFamily="2" charset="2"/>
              <a:buChar char="Ø"/>
            </a:pPr>
            <a:r>
              <a:rPr lang="it-IT" sz="2801" dirty="0">
                <a:latin typeface="Helvetica" panose="020B0604020202020204" pitchFamily="34" charset="0"/>
                <a:cs typeface="Helvetica" panose="020B0604020202020204" pitchFamily="34" charset="0"/>
              </a:rPr>
              <a:t>A questi si aggiungono gli </a:t>
            </a:r>
            <a:r>
              <a:rPr lang="it-IT" sz="2801" b="1" dirty="0">
                <a:latin typeface="Helvetica" panose="020B0604020202020204" pitchFamily="34" charset="0"/>
                <a:cs typeface="Helvetica" panose="020B0604020202020204" pitchFamily="34" charset="0"/>
              </a:rPr>
              <a:t>6-8 Mln </a:t>
            </a:r>
            <a:r>
              <a:rPr lang="it-IT" sz="2801" dirty="0">
                <a:latin typeface="Helvetica" panose="020B0604020202020204" pitchFamily="34" charset="0"/>
                <a:cs typeface="Helvetica" panose="020B0604020202020204" pitchFamily="34" charset="0"/>
              </a:rPr>
              <a:t>specifici sugli impianti che dovrebbero essere stanziati per </a:t>
            </a:r>
            <a:r>
              <a:rPr lang="it-IT" sz="2801" b="1" dirty="0">
                <a:latin typeface="Helvetica" panose="020B0604020202020204" pitchFamily="34" charset="0"/>
                <a:cs typeface="Helvetica" panose="020B0604020202020204" pitchFamily="34" charset="0"/>
              </a:rPr>
              <a:t>Eyof 2023</a:t>
            </a:r>
            <a:r>
              <a:rPr lang="it-IT" sz="2801" dirty="0">
                <a:latin typeface="Helvetica" panose="020B0604020202020204" pitchFamily="34" charset="0"/>
                <a:cs typeface="Helvetica" panose="020B0604020202020204" pitchFamily="34" charset="0"/>
              </a:rPr>
              <a:t>, di cui siamo in attesa di conoscere gli importi precisi e le location</a:t>
            </a:r>
          </a:p>
          <a:p>
            <a:pPr marL="514376" indent="-514376" defTabSz="816461">
              <a:buFont typeface="Wingdings" panose="05000000000000000000" pitchFamily="2" charset="2"/>
              <a:buChar char="Ø"/>
            </a:pPr>
            <a:endParaRPr lang="it-IT" sz="280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76" indent="-514376" defTabSz="816461">
              <a:buFont typeface="Wingdings" panose="05000000000000000000" pitchFamily="2" charset="2"/>
              <a:buChar char="Ø"/>
            </a:pPr>
            <a:r>
              <a:rPr lang="it-IT" sz="2801" dirty="0">
                <a:latin typeface="Helvetica" panose="020B0604020202020204" pitchFamily="34" charset="0"/>
                <a:cs typeface="Helvetica" panose="020B0604020202020204" pitchFamily="34" charset="0"/>
              </a:rPr>
              <a:t>Per </a:t>
            </a:r>
            <a:r>
              <a:rPr lang="it-IT" sz="2801" b="1" dirty="0">
                <a:latin typeface="Helvetica" panose="020B0604020202020204" pitchFamily="34" charset="0"/>
                <a:cs typeface="Helvetica" panose="020B0604020202020204" pitchFamily="34" charset="0"/>
              </a:rPr>
              <a:t>Sappada</a:t>
            </a:r>
            <a:r>
              <a:rPr lang="it-IT" sz="2801" dirty="0">
                <a:latin typeface="Helvetica" panose="020B0604020202020204" pitchFamily="34" charset="0"/>
                <a:cs typeface="Helvetica" panose="020B0604020202020204" pitchFamily="34" charset="0"/>
              </a:rPr>
              <a:t> sono stati stimati investimenti ulteriori </a:t>
            </a:r>
            <a:r>
              <a:rPr lang="it-IT" sz="2801" b="1" dirty="0">
                <a:latin typeface="Helvetica" panose="020B0604020202020204" pitchFamily="34" charset="0"/>
                <a:cs typeface="Helvetica" panose="020B0604020202020204" pitchFamily="34" charset="0"/>
              </a:rPr>
              <a:t>10/12 Mln </a:t>
            </a:r>
            <a:r>
              <a:rPr lang="it-IT" sz="2801" dirty="0">
                <a:latin typeface="Helvetica" panose="020B0604020202020204" pitchFamily="34" charset="0"/>
                <a:cs typeface="Helvetica" panose="020B0604020202020204" pitchFamily="34" charset="0"/>
              </a:rPr>
              <a:t>circa</a:t>
            </a:r>
          </a:p>
          <a:p>
            <a:pPr marL="514376" indent="-514376" defTabSz="816461">
              <a:buFont typeface="Wingdings" panose="05000000000000000000" pitchFamily="2" charset="2"/>
              <a:buChar char="Ø"/>
            </a:pPr>
            <a:endParaRPr lang="it-IT" sz="2801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76" indent="-514376" defTabSz="816461">
              <a:buFont typeface="Wingdings" panose="05000000000000000000" pitchFamily="2" charset="2"/>
              <a:buChar char="Ø"/>
            </a:pPr>
            <a:r>
              <a:rPr lang="it-IT" sz="2801" dirty="0">
                <a:latin typeface="Helvetica" panose="020B0604020202020204" pitchFamily="34" charset="0"/>
                <a:cs typeface="Helvetica" panose="020B0604020202020204" pitchFamily="34" charset="0"/>
              </a:rPr>
              <a:t>A fine ottobre 2019 ha avuto inizio un investimento importante (1 Mln) riguardante la sostituzione del sistema di emissione e controllo skipass; sarà attivo sugli impianti dalla prossima primavera ed estendibile ad alcune realtà turistiche regionali – </a:t>
            </a:r>
            <a:r>
              <a:rPr lang="it-IT" sz="2801" b="1" dirty="0">
                <a:latin typeface="Helvetica" panose="020B0604020202020204" pitchFamily="34" charset="0"/>
                <a:cs typeface="Helvetica" panose="020B0604020202020204" pitchFamily="34" charset="0"/>
              </a:rPr>
              <a:t>unica Card multiesperienza</a:t>
            </a:r>
            <a:endParaRPr lang="it-IT" sz="280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76" indent="-514376" defTabSz="816461">
              <a:buFont typeface="Wingdings" panose="05000000000000000000" pitchFamily="2" charset="2"/>
              <a:buChar char="Ø"/>
            </a:pPr>
            <a:endParaRPr lang="it-IT" sz="280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D9D6BB9-5BFE-4FAC-9B19-90C5F5DD21B4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12C9736-0FD6-43D5-BDB0-E4D41D969D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805" y="9069674"/>
            <a:ext cx="2087216" cy="91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1874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1675603" y="1975148"/>
            <a:ext cx="13955269" cy="4524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it-IT" dirty="0">
                <a:cs typeface="Helvetica" panose="020B0604020202020204" pitchFamily="34" charset="0"/>
              </a:rPr>
              <a:t>Lo scenario climatico – sintesi </a:t>
            </a:r>
          </a:p>
          <a:p>
            <a:pPr marL="571500" indent="-571500">
              <a:buFont typeface="+mj-lt"/>
              <a:buAutoNum type="arabicPeriod"/>
            </a:pPr>
            <a:r>
              <a:rPr lang="it-IT" dirty="0">
                <a:cs typeface="Helvetica" panose="020B0604020202020204" pitchFamily="34" charset="0"/>
              </a:rPr>
              <a:t>Situazione attuale poli sciistici</a:t>
            </a:r>
          </a:p>
          <a:p>
            <a:pPr marL="571500" indent="-571500">
              <a:buFont typeface="+mj-lt"/>
              <a:buAutoNum type="arabicPeriod"/>
            </a:pPr>
            <a:r>
              <a:rPr lang="it-IT" dirty="0">
                <a:cs typeface="Helvetica" panose="020B0604020202020204" pitchFamily="34" charset="0"/>
              </a:rPr>
              <a:t>Alcuni casi di evoluzione</a:t>
            </a:r>
          </a:p>
          <a:p>
            <a:pPr marL="571500" indent="-571500">
              <a:buFont typeface="+mj-lt"/>
              <a:buAutoNum type="arabicPeriod"/>
            </a:pPr>
            <a:r>
              <a:rPr lang="it-IT" dirty="0">
                <a:cs typeface="Helvetica" panose="020B0604020202020204" pitchFamily="34" charset="0"/>
              </a:rPr>
              <a:t>SWOT Analysis</a:t>
            </a:r>
          </a:p>
          <a:p>
            <a:pPr marL="571500" indent="-571500">
              <a:buFont typeface="+mj-lt"/>
              <a:buAutoNum type="arabicPeriod"/>
            </a:pPr>
            <a:r>
              <a:rPr lang="it-IT" dirty="0">
                <a:cs typeface="Helvetica" panose="020B0604020202020204" pitchFamily="34" charset="0"/>
              </a:rPr>
              <a:t>Sviluppo strategico generale e macro obiettivi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t-IT" dirty="0">
                <a:cs typeface="Helvetica" panose="020B0604020202020204" pitchFamily="34" charset="0"/>
              </a:rPr>
              <a:t>Territorio montano tra poli e ambiti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t-IT" dirty="0">
                <a:cs typeface="Helvetica" panose="020B0604020202020204" pitchFamily="34" charset="0"/>
              </a:rPr>
              <a:t>Strategie di marketing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t-IT" dirty="0">
                <a:cs typeface="Helvetica" panose="020B0604020202020204" pitchFamily="34" charset="0"/>
              </a:rPr>
              <a:t>Strategie di investimenti tecnici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t-IT" dirty="0">
                <a:cs typeface="Helvetica" panose="020B0604020202020204" pitchFamily="34" charset="0"/>
              </a:rPr>
              <a:t>Elementi organizzativi</a:t>
            </a: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3</a:t>
            </a:fld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711AED6-D692-40E1-8DE8-EE26961A989F}"/>
              </a:ext>
            </a:extLst>
          </p:cNvPr>
          <p:cNvSpPr txBox="1"/>
          <p:nvPr/>
        </p:nvSpPr>
        <p:spPr>
          <a:xfrm>
            <a:off x="287016" y="7231732"/>
            <a:ext cx="9354518" cy="20928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6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Allegati</a:t>
            </a:r>
          </a:p>
          <a:p>
            <a:r>
              <a:rPr lang="it-IT" sz="2600" i="1" dirty="0"/>
              <a:t>	A. L’evoluzione climatica </a:t>
            </a:r>
          </a:p>
          <a:p>
            <a:r>
              <a:rPr kumimoji="0" lang="it-IT" sz="2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	B. </a:t>
            </a:r>
            <a:r>
              <a:rPr lang="it-IT" sz="2600" i="1" dirty="0"/>
              <a:t>Piano investimenti in corso</a:t>
            </a:r>
            <a:endParaRPr kumimoji="0" lang="it-IT" sz="2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r>
              <a:rPr lang="it-IT" sz="2600" i="1" dirty="0"/>
              <a:t>	C. Tariffe retail stagione invernale 2019/20</a:t>
            </a:r>
          </a:p>
          <a:p>
            <a:r>
              <a:rPr lang="it-IT" sz="2600" i="1" dirty="0"/>
              <a:t>	D. Forum del Turismo in FVG Linee Guida (settembre 2017)</a:t>
            </a:r>
          </a:p>
        </p:txBody>
      </p:sp>
      <p:cxnSp>
        <p:nvCxnSpPr>
          <p:cNvPr id="13" name="Connettore diritto 12"/>
          <p:cNvCxnSpPr/>
          <p:nvPr/>
        </p:nvCxnSpPr>
        <p:spPr>
          <a:xfrm>
            <a:off x="1675603" y="6943700"/>
            <a:ext cx="13013013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143B24D-376C-476B-BA72-0D946B2EA1E3}"/>
              </a:ext>
            </a:extLst>
          </p:cNvPr>
          <p:cNvSpPr txBox="1"/>
          <p:nvPr/>
        </p:nvSpPr>
        <p:spPr>
          <a:xfrm>
            <a:off x="9144000" y="7231732"/>
            <a:ext cx="8821268" cy="1692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endParaRPr kumimoji="0" lang="it-IT" sz="2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r>
              <a:rPr kumimoji="0" lang="it-IT" sz="2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E. </a:t>
            </a:r>
            <a:r>
              <a:rPr lang="it-IT" sz="2600" i="1" dirty="0"/>
              <a:t>Stati generali della Montagna (novembre 2018)</a:t>
            </a:r>
          </a:p>
          <a:p>
            <a:r>
              <a:rPr lang="it-IT" sz="2600" i="1" dirty="0"/>
              <a:t>F. Documento di Economia e Finanza Regionale (novembre 2018)</a:t>
            </a:r>
          </a:p>
          <a:p>
            <a:r>
              <a:rPr kumimoji="0" lang="it-IT" sz="2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G. </a:t>
            </a:r>
            <a:r>
              <a:rPr lang="it-IT" sz="2600" i="1" dirty="0"/>
              <a:t>Punto stampa: Qui Montagna 365 giorni (maggio 2019)</a:t>
            </a:r>
            <a:endParaRPr kumimoji="0" lang="it-IT" sz="2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42867D5-46C7-45E4-B3DF-98F2182058C8}"/>
              </a:ext>
            </a:extLst>
          </p:cNvPr>
          <p:cNvSpPr txBox="1"/>
          <p:nvPr/>
        </p:nvSpPr>
        <p:spPr>
          <a:xfrm>
            <a:off x="4982152" y="318964"/>
            <a:ext cx="8323748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algn="ctr"/>
            <a:r>
              <a:rPr lang="it-IT" sz="3600" b="1" dirty="0"/>
              <a:t>Montagna365: Piano strategico 2019-2024</a:t>
            </a:r>
            <a:r>
              <a:rPr lang="it-IT" sz="3600" b="1" i="1" dirty="0"/>
              <a:t>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7F575EF-F6CE-49A6-B06B-4FFF8820E88F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4E4C2E9-79AC-42BE-874C-157ACC46FFCE}"/>
              </a:ext>
            </a:extLst>
          </p:cNvPr>
          <p:cNvSpPr txBox="1"/>
          <p:nvPr/>
        </p:nvSpPr>
        <p:spPr>
          <a:xfrm>
            <a:off x="11794630" y="3589703"/>
            <a:ext cx="4622178" cy="9848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endParaRPr kumimoji="0" lang="it-IT" sz="2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r>
              <a:rPr kumimoji="0" lang="it-IT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Oggi vedremo una sintesi</a:t>
            </a:r>
          </a:p>
        </p:txBody>
      </p:sp>
      <p:sp>
        <p:nvSpPr>
          <p:cNvPr id="4" name="Parentesi graffa chiusa 3">
            <a:extLst>
              <a:ext uri="{FF2B5EF4-FFF2-40B4-BE49-F238E27FC236}">
                <a16:creationId xmlns:a16="http://schemas.microsoft.com/office/drawing/2014/main" id="{0C63D73D-7591-47E0-A274-2B602DCBBB55}"/>
              </a:ext>
            </a:extLst>
          </p:cNvPr>
          <p:cNvSpPr/>
          <p:nvPr/>
        </p:nvSpPr>
        <p:spPr>
          <a:xfrm>
            <a:off x="10224120" y="1975148"/>
            <a:ext cx="1368152" cy="4517857"/>
          </a:xfrm>
          <a:prstGeom prst="rightBrace">
            <a:avLst>
              <a:gd name="adj1" fmla="val 8333"/>
              <a:gd name="adj2" fmla="val 50832"/>
            </a:avLst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26549407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322733" y="9665949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pPr marL="0" marR="0" lvl="0" indent="0" algn="r" defTabSz="81646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3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6533" y="8990112"/>
            <a:ext cx="2087216" cy="911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95" y="1224155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857135" y="9665946"/>
            <a:ext cx="301134" cy="488044"/>
          </a:xfrm>
        </p:spPr>
        <p:txBody>
          <a:bodyPr/>
          <a:lstStyle/>
          <a:p>
            <a:pPr marL="0" marR="0" lvl="0" indent="0" algn="r" defTabSz="81646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it-IT" sz="21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81646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it-IT" sz="21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B7CDDC6F-CB79-47FE-B6AC-2C7E03133102}"/>
              </a:ext>
            </a:extLst>
          </p:cNvPr>
          <p:cNvSpPr/>
          <p:nvPr/>
        </p:nvSpPr>
        <p:spPr>
          <a:xfrm>
            <a:off x="525459" y="401474"/>
            <a:ext cx="15747333" cy="630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1646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Sintesi investimenti</a:t>
            </a:r>
          </a:p>
        </p:txBody>
      </p:sp>
      <p:graphicFrame>
        <p:nvGraphicFramePr>
          <p:cNvPr id="17" name="Tabella 16">
            <a:extLst>
              <a:ext uri="{FF2B5EF4-FFF2-40B4-BE49-F238E27FC236}">
                <a16:creationId xmlns:a16="http://schemas.microsoft.com/office/drawing/2014/main" id="{EB2E54D5-E031-43E5-8B00-0D14B2D7A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181494"/>
              </p:ext>
            </p:extLst>
          </p:nvPr>
        </p:nvGraphicFramePr>
        <p:xfrm>
          <a:off x="2023019" y="6802060"/>
          <a:ext cx="13914098" cy="961667"/>
        </p:xfrm>
        <a:graphic>
          <a:graphicData uri="http://schemas.openxmlformats.org/drawingml/2006/table">
            <a:tbl>
              <a:tblPr/>
              <a:tblGrid>
                <a:gridCol w="3667691">
                  <a:extLst>
                    <a:ext uri="{9D8B030D-6E8A-4147-A177-3AD203B41FA5}">
                      <a16:colId xmlns:a16="http://schemas.microsoft.com/office/drawing/2014/main" val="3109095933"/>
                    </a:ext>
                  </a:extLst>
                </a:gridCol>
                <a:gridCol w="4230002">
                  <a:extLst>
                    <a:ext uri="{9D8B030D-6E8A-4147-A177-3AD203B41FA5}">
                      <a16:colId xmlns:a16="http://schemas.microsoft.com/office/drawing/2014/main" val="3961127543"/>
                    </a:ext>
                  </a:extLst>
                </a:gridCol>
                <a:gridCol w="3017516">
                  <a:extLst>
                    <a:ext uri="{9D8B030D-6E8A-4147-A177-3AD203B41FA5}">
                      <a16:colId xmlns:a16="http://schemas.microsoft.com/office/drawing/2014/main" val="678733321"/>
                    </a:ext>
                  </a:extLst>
                </a:gridCol>
                <a:gridCol w="2998889">
                  <a:extLst>
                    <a:ext uri="{9D8B030D-6E8A-4147-A177-3AD203B41FA5}">
                      <a16:colId xmlns:a16="http://schemas.microsoft.com/office/drawing/2014/main" val="237126825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ACQUISIZIONE VECCHI IMPIANTI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NUOVI IMPIANTI </a:t>
                      </a:r>
                    </a:p>
                    <a:p>
                      <a:pPr algn="ctr" rtl="0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(prima ipotesi)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EYOF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734651"/>
                  </a:ext>
                </a:extLst>
              </a:tr>
              <a:tr h="413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SAPPADA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2.000.000*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10/12.000.000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 definire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553915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12C8C291-A0E9-4365-AF5B-9E029542A0C1}"/>
              </a:ext>
            </a:extLst>
          </p:cNvPr>
          <p:cNvSpPr txBox="1"/>
          <p:nvPr/>
        </p:nvSpPr>
        <p:spPr>
          <a:xfrm>
            <a:off x="5687616" y="7730691"/>
            <a:ext cx="4655891" cy="3924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7" tIns="68577" rIns="68577" bIns="68577" numCol="1" spcCol="38100" rtlCol="0" anchor="t">
            <a:spAutoFit/>
          </a:bodyPr>
          <a:lstStyle/>
          <a:p>
            <a:pPr marL="0" marR="0" lvl="0" indent="0" algn="l" defTabSz="12246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*</a:t>
            </a:r>
            <a:r>
              <a:rPr kumimoji="0" lang="it-IT" sz="16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dato di stima in via di definizione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1D4742D2-2B4D-4AA8-A10A-E9987A515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086832"/>
              </p:ext>
            </p:extLst>
          </p:nvPr>
        </p:nvGraphicFramePr>
        <p:xfrm>
          <a:off x="2023019" y="2148943"/>
          <a:ext cx="13968423" cy="4178703"/>
        </p:xfrm>
        <a:graphic>
          <a:graphicData uri="http://schemas.openxmlformats.org/drawingml/2006/table">
            <a:tbl>
              <a:tblPr/>
              <a:tblGrid>
                <a:gridCol w="3653505">
                  <a:extLst>
                    <a:ext uri="{9D8B030D-6E8A-4147-A177-3AD203B41FA5}">
                      <a16:colId xmlns:a16="http://schemas.microsoft.com/office/drawing/2014/main" val="4290197243"/>
                    </a:ext>
                  </a:extLst>
                </a:gridCol>
                <a:gridCol w="3081584">
                  <a:extLst>
                    <a:ext uri="{9D8B030D-6E8A-4147-A177-3AD203B41FA5}">
                      <a16:colId xmlns:a16="http://schemas.microsoft.com/office/drawing/2014/main" val="1065722693"/>
                    </a:ext>
                  </a:extLst>
                </a:gridCol>
                <a:gridCol w="2617365">
                  <a:extLst>
                    <a:ext uri="{9D8B030D-6E8A-4147-A177-3AD203B41FA5}">
                      <a16:colId xmlns:a16="http://schemas.microsoft.com/office/drawing/2014/main" val="1298949791"/>
                    </a:ext>
                  </a:extLst>
                </a:gridCol>
                <a:gridCol w="2593063">
                  <a:extLst>
                    <a:ext uri="{9D8B030D-6E8A-4147-A177-3AD203B41FA5}">
                      <a16:colId xmlns:a16="http://schemas.microsoft.com/office/drawing/2014/main" val="2811032505"/>
                    </a:ext>
                  </a:extLst>
                </a:gridCol>
                <a:gridCol w="2022906">
                  <a:extLst>
                    <a:ext uri="{9D8B030D-6E8A-4147-A177-3AD203B41FA5}">
                      <a16:colId xmlns:a16="http://schemas.microsoft.com/office/drawing/2014/main" val="129461085"/>
                    </a:ext>
                  </a:extLst>
                </a:gridCol>
              </a:tblGrid>
              <a:tr h="709613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 CORSO CON RISORSE DISPONIBILI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2020-21-22 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 risorse stanziate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2021-2022 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 risorse da identificare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EYOF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383540"/>
                  </a:ext>
                </a:extLst>
              </a:tr>
              <a:tr h="43243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PIANCAVALLO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798.000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4.200.000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3.500.000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2.300.000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25409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00277"/>
                  </a:ext>
                </a:extLst>
              </a:tr>
              <a:tr h="43243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FORNI di SOPRA/SAURIS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955.000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2.500.000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2.500.000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300.000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17273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976927"/>
                  </a:ext>
                </a:extLst>
              </a:tr>
              <a:tr h="43243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ZONCOLAN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2.068.000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7.030.000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770.000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900.000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87947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430070"/>
                  </a:ext>
                </a:extLst>
              </a:tr>
              <a:tr h="43243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TARVISIO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1.260.000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5.000.000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2.800.000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2.400.000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665429"/>
                  </a:ext>
                </a:extLst>
              </a:tr>
              <a:tr h="1734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076097"/>
                  </a:ext>
                </a:extLst>
              </a:tr>
              <a:tr h="43243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SELLA NEVEA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2.922.000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2.800.000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2.000.000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    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15103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138074"/>
                  </a:ext>
                </a:extLst>
              </a:tr>
              <a:tr h="43243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TOTALE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420" rtl="0" fontAlgn="ctr" latinLnBrk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8.003.000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21.530.000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11.570.000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5.900.000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835965"/>
                  </a:ext>
                </a:extLst>
              </a:tr>
            </a:tbl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7E80584-A847-4F85-9A47-749D8608A108}"/>
              </a:ext>
            </a:extLst>
          </p:cNvPr>
          <p:cNvSpPr txBox="1"/>
          <p:nvPr/>
        </p:nvSpPr>
        <p:spPr>
          <a:xfrm>
            <a:off x="2895392" y="8605461"/>
            <a:ext cx="7976800" cy="4462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7" tIns="68577" rIns="68577" bIns="68577" numCol="1" spcCol="38100" rtlCol="0" anchor="t">
            <a:spAutoFit/>
          </a:bodyPr>
          <a:lstStyle/>
          <a:p>
            <a:pPr marL="0" marR="0" lvl="0" indent="0" algn="l" defTabSz="12246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NUOVO SISTEMA EMISSIONE E CONTROLLO SKIPASS – circa 1.000.000 €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C199B8A1-E295-4095-A650-D62E3266A73F}"/>
              </a:ext>
            </a:extLst>
          </p:cNvPr>
          <p:cNvSpPr/>
          <p:nvPr/>
        </p:nvSpPr>
        <p:spPr>
          <a:xfrm>
            <a:off x="2023019" y="8635044"/>
            <a:ext cx="841677" cy="44627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8801A34-C760-4377-884D-1CCD28914250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218492027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322733" y="9665949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pPr marL="0" marR="0" lvl="0" indent="0" algn="r" defTabSz="81646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3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769" y="9047770"/>
            <a:ext cx="2087216" cy="911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95" y="1224155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857135" y="9665946"/>
            <a:ext cx="301134" cy="488044"/>
          </a:xfrm>
        </p:spPr>
        <p:txBody>
          <a:bodyPr/>
          <a:lstStyle/>
          <a:p>
            <a:pPr marL="0" marR="0" lvl="0" indent="0" algn="r" defTabSz="81646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it-IT" sz="21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81646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it-IT" sz="21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A75121B-61FD-4357-84F8-A3D9FEF2AE53}"/>
              </a:ext>
            </a:extLst>
          </p:cNvPr>
          <p:cNvSpPr/>
          <p:nvPr/>
        </p:nvSpPr>
        <p:spPr>
          <a:xfrm>
            <a:off x="525459" y="462980"/>
            <a:ext cx="18259008" cy="630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1646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Investimenti pianificati 2020-21-22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7698BD3-86E7-49E8-9392-97800E676DB1}"/>
              </a:ext>
            </a:extLst>
          </p:cNvPr>
          <p:cNvSpPr/>
          <p:nvPr/>
        </p:nvSpPr>
        <p:spPr>
          <a:xfrm>
            <a:off x="5795627" y="8696474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1646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/>
                <a:sym typeface="Calibri"/>
              </a:rPr>
              <a:t>TOTALE: 21,5 Milioni circa</a:t>
            </a:r>
          </a:p>
        </p:txBody>
      </p:sp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val="1424472456"/>
              </p:ext>
            </p:extLst>
          </p:nvPr>
        </p:nvGraphicFramePr>
        <p:xfrm>
          <a:off x="2591273" y="1660422"/>
          <a:ext cx="13465496" cy="6930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176B59-4083-467C-807E-D8B9070FC75B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366338849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322733" y="9665949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pPr marL="0" marR="0" lvl="0" indent="0" algn="r" defTabSz="81646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3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217" y="9006051"/>
            <a:ext cx="2087216" cy="911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95" y="1224155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857135" y="9665946"/>
            <a:ext cx="301134" cy="488044"/>
          </a:xfrm>
        </p:spPr>
        <p:txBody>
          <a:bodyPr/>
          <a:lstStyle/>
          <a:p>
            <a:pPr marL="0" marR="0" lvl="0" indent="0" algn="r" defTabSz="81646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it-IT" sz="21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81646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it-IT" sz="21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A75121B-61FD-4357-84F8-A3D9FEF2AE53}"/>
              </a:ext>
            </a:extLst>
          </p:cNvPr>
          <p:cNvSpPr/>
          <p:nvPr/>
        </p:nvSpPr>
        <p:spPr>
          <a:xfrm>
            <a:off x="525459" y="462980"/>
            <a:ext cx="18259008" cy="630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1646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Sistema emissione e controllo skipass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90BF4C2-896B-45A1-A402-B4B8BD81293D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017BB22-7D3E-4DFF-8D59-5372A40EBA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453" y="2939114"/>
            <a:ext cx="6480720" cy="557564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438C868-D6C4-4E9C-8F2F-9331220AC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02" y="2913987"/>
            <a:ext cx="8554068" cy="604867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D3D640B-E7D8-48CA-84DA-07269ACC40F9}"/>
              </a:ext>
            </a:extLst>
          </p:cNvPr>
          <p:cNvSpPr txBox="1"/>
          <p:nvPr/>
        </p:nvSpPr>
        <p:spPr>
          <a:xfrm>
            <a:off x="322733" y="1585168"/>
            <a:ext cx="4535824" cy="1569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/>
              <a:t>1° step</a:t>
            </a:r>
            <a:r>
              <a:rPr lang="it-IT" dirty="0"/>
              <a:t>: </a:t>
            </a:r>
          </a:p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condivisione real time dei dati sui Poli montani</a:t>
            </a: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965CF3B-6529-4B29-A475-8AD134A0DA82}"/>
              </a:ext>
            </a:extLst>
          </p:cNvPr>
          <p:cNvSpPr txBox="1"/>
          <p:nvPr/>
        </p:nvSpPr>
        <p:spPr>
          <a:xfrm>
            <a:off x="9936088" y="1585168"/>
            <a:ext cx="6264696" cy="20620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/>
              <a:t>2° step</a:t>
            </a:r>
            <a:r>
              <a:rPr lang="it-IT" dirty="0"/>
              <a:t>: </a:t>
            </a:r>
          </a:p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Database unico per card multiservizi turistici, di trasporto, per eventi, ricettività,…</a:t>
            </a: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2FE719F-7EA6-4707-95E0-7023A39F814F}"/>
              </a:ext>
            </a:extLst>
          </p:cNvPr>
          <p:cNvSpPr txBox="1"/>
          <p:nvPr/>
        </p:nvSpPr>
        <p:spPr>
          <a:xfrm>
            <a:off x="9915523" y="8701832"/>
            <a:ext cx="4535824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/>
              <a:t>3° step</a:t>
            </a:r>
            <a:r>
              <a:rPr lang="it-IT" dirty="0"/>
              <a:t>: </a:t>
            </a:r>
          </a:p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Concetto di «FVG Resort»</a:t>
            </a: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0405872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322733" y="9665949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pPr marL="0" marR="0" lvl="0" indent="0" algn="r" defTabSz="81646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3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5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8BCC6A9F-0032-4CC0-AA65-D7C1C59A3DAE}"/>
              </a:ext>
            </a:extLst>
          </p:cNvPr>
          <p:cNvSpPr/>
          <p:nvPr/>
        </p:nvSpPr>
        <p:spPr>
          <a:xfrm>
            <a:off x="684780" y="321683"/>
            <a:ext cx="18259008" cy="630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1646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Investimenti Piancavallo 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F8B965EC-8663-4C6B-AA94-EF800EAC7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244776"/>
              </p:ext>
            </p:extLst>
          </p:nvPr>
        </p:nvGraphicFramePr>
        <p:xfrm>
          <a:off x="1333852" y="1885049"/>
          <a:ext cx="15200853" cy="6829884"/>
        </p:xfrm>
        <a:graphic>
          <a:graphicData uri="http://schemas.openxmlformats.org/drawingml/2006/table">
            <a:tbl>
              <a:tblPr/>
              <a:tblGrid>
                <a:gridCol w="6604646">
                  <a:extLst>
                    <a:ext uri="{9D8B030D-6E8A-4147-A177-3AD203B41FA5}">
                      <a16:colId xmlns:a16="http://schemas.microsoft.com/office/drawing/2014/main" val="3040084792"/>
                    </a:ext>
                  </a:extLst>
                </a:gridCol>
                <a:gridCol w="2213614">
                  <a:extLst>
                    <a:ext uri="{9D8B030D-6E8A-4147-A177-3AD203B41FA5}">
                      <a16:colId xmlns:a16="http://schemas.microsoft.com/office/drawing/2014/main" val="999298054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772821948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525281483"/>
                    </a:ext>
                  </a:extLst>
                </a:gridCol>
                <a:gridCol w="1486049">
                  <a:extLst>
                    <a:ext uri="{9D8B030D-6E8A-4147-A177-3AD203B41FA5}">
                      <a16:colId xmlns:a16="http://schemas.microsoft.com/office/drawing/2014/main" val="1832524157"/>
                    </a:ext>
                  </a:extLst>
                </a:gridCol>
              </a:tblGrid>
              <a:tr h="529532">
                <a:tc gridSpan="2"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PIANCAVALLO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840115"/>
                  </a:ext>
                </a:extLst>
              </a:tr>
              <a:tr h="347927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Macro-suddivisione investimenti PTFVG (esclusi EYOF):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626612"/>
                  </a:ext>
                </a:extLst>
              </a:tr>
              <a:tr h="347927"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PISTE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3.000.000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045616"/>
                  </a:ext>
                </a:extLst>
              </a:tr>
              <a:tr h="347927"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IMPIANTI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3.500.000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489653"/>
                  </a:ext>
                </a:extLst>
              </a:tr>
              <a:tr h="408072"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FABBRICATI</a:t>
                      </a:r>
                      <a:endParaRPr lang="it-IT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654754"/>
                  </a:ext>
                </a:extLst>
              </a:tr>
              <a:tr h="347927"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SERVIZI PER L'UTENZA E  ACCOGLIENZA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899503"/>
                  </a:ext>
                </a:extLst>
              </a:tr>
              <a:tr h="347927"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INNEVAMENTO (BACINI E IMPIANTI)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196252"/>
                  </a:ext>
                </a:extLst>
              </a:tr>
              <a:tr h="347927"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ESTATE</a:t>
                      </a:r>
                      <a:endParaRPr lang="it-IT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1.200.000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461823"/>
                  </a:ext>
                </a:extLst>
              </a:tr>
              <a:tr h="320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894225"/>
                  </a:ext>
                </a:extLst>
              </a:tr>
              <a:tr h="57538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INTERVENTI</a:t>
                      </a:r>
                      <a:endParaRPr lang="it-IT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AREE</a:t>
                      </a:r>
                      <a:endParaRPr lang="it-IT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2020-21-22 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 risorse stanziate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2021-2022 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 risorse da identificare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6420" rtl="0" eaLnBrk="1" fontAlgn="ctr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EYOF </a:t>
                      </a:r>
                    </a:p>
                    <a:p>
                      <a:pPr marL="0" marR="0" lvl="0" indent="0" algn="ctr" defTabSz="816420" rtl="0" eaLnBrk="1" fontAlgn="ctr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(stime)</a:t>
                      </a:r>
                      <a:endParaRPr kumimoji="0" lang="it-IT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036954"/>
                  </a:ext>
                </a:extLst>
              </a:tr>
              <a:tr h="347927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INTERVENTI   di   SVILUPPO su ESISTENTE</a:t>
                      </a:r>
                      <a:endParaRPr lang="it-IT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701554"/>
                  </a:ext>
                </a:extLst>
              </a:tr>
              <a:tr h="347927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Sostituzione Seggiovia 4F Sauc Budoia con Seggiovia AA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Sauc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3.500.000  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462731"/>
                  </a:ext>
                </a:extLst>
              </a:tr>
              <a:tr h="347927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INTERVENTI  di  SVILUPPO ex NOVO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796817"/>
                  </a:ext>
                </a:extLst>
              </a:tr>
              <a:tr h="347927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Nuova Pista Budoia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Sauc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1.500.000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1957732"/>
                  </a:ext>
                </a:extLst>
              </a:tr>
              <a:tr h="347927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Nuova pista 2 Laghi (collegamento piste Salomon -Tublat)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Nazionale/Salomon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1.500.000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56169"/>
                  </a:ext>
                </a:extLst>
              </a:tr>
              <a:tr h="347927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INTERVENTI   di   SVILUPPO ESTIVO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486679"/>
                  </a:ext>
                </a:extLst>
              </a:tr>
              <a:tr h="347927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544307" rtl="0" fontAlgn="ctr" latinLnBrk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1.200.000</a:t>
                      </a: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544307" rtl="0" fontAlgn="ctr" latinLnBrk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it-IT" sz="18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584284"/>
                  </a:ext>
                </a:extLst>
              </a:tr>
              <a:tr h="47379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TOTALE  PIANCAVALLO</a:t>
                      </a:r>
                      <a:endParaRPr lang="it-IT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4.200.000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3.500.000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2.300.000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5" marR="12755" marT="12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927917"/>
                  </a:ext>
                </a:extLst>
              </a:tr>
            </a:tbl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EC0CBB4-71E3-4516-B872-06F35BE9F30D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D2A41D9-7D91-4AAF-AD05-8D4EBC58BE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551" y="8981600"/>
            <a:ext cx="2087216" cy="911620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857135" y="9665946"/>
            <a:ext cx="301134" cy="488044"/>
          </a:xfrm>
        </p:spPr>
        <p:txBody>
          <a:bodyPr/>
          <a:lstStyle/>
          <a:p>
            <a:pPr marL="0" marR="0" lvl="0" indent="0" algn="r" defTabSz="81646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it-IT" sz="21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81646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it-IT" sz="21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906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301451" y="2119165"/>
            <a:ext cx="17835536" cy="523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>
            <a:spAutoFit/>
          </a:bodyPr>
          <a:lstStyle/>
          <a:p>
            <a:pPr marL="0" marR="0" lvl="0" indent="0" algn="l" defTabSz="81646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1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322733" y="9665949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pPr marL="0" marR="0" lvl="0" indent="0" algn="r" defTabSz="81646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3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5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87041440-8FAA-4D9A-8838-CE03707D6B23}"/>
              </a:ext>
            </a:extLst>
          </p:cNvPr>
          <p:cNvSpPr/>
          <p:nvPr/>
        </p:nvSpPr>
        <p:spPr>
          <a:xfrm>
            <a:off x="699369" y="433947"/>
            <a:ext cx="18259008" cy="630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1646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Investimenti Forni di Sopra/Sauris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3C12AAC-85B7-4C50-8BDE-51622A4CB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228033"/>
              </p:ext>
            </p:extLst>
          </p:nvPr>
        </p:nvGraphicFramePr>
        <p:xfrm>
          <a:off x="1371602" y="1910171"/>
          <a:ext cx="15049849" cy="6533315"/>
        </p:xfrm>
        <a:graphic>
          <a:graphicData uri="http://schemas.openxmlformats.org/drawingml/2006/table">
            <a:tbl>
              <a:tblPr/>
              <a:tblGrid>
                <a:gridCol w="6404472">
                  <a:extLst>
                    <a:ext uri="{9D8B030D-6E8A-4147-A177-3AD203B41FA5}">
                      <a16:colId xmlns:a16="http://schemas.microsoft.com/office/drawing/2014/main" val="2424759832"/>
                    </a:ext>
                  </a:extLst>
                </a:gridCol>
                <a:gridCol w="2479580">
                  <a:extLst>
                    <a:ext uri="{9D8B030D-6E8A-4147-A177-3AD203B41FA5}">
                      <a16:colId xmlns:a16="http://schemas.microsoft.com/office/drawing/2014/main" val="3430507770"/>
                    </a:ext>
                  </a:extLst>
                </a:gridCol>
                <a:gridCol w="2174603">
                  <a:extLst>
                    <a:ext uri="{9D8B030D-6E8A-4147-A177-3AD203B41FA5}">
                      <a16:colId xmlns:a16="http://schemas.microsoft.com/office/drawing/2014/main" val="465943207"/>
                    </a:ext>
                  </a:extLst>
                </a:gridCol>
                <a:gridCol w="2180571">
                  <a:extLst>
                    <a:ext uri="{9D8B030D-6E8A-4147-A177-3AD203B41FA5}">
                      <a16:colId xmlns:a16="http://schemas.microsoft.com/office/drawing/2014/main" val="3695541632"/>
                    </a:ext>
                  </a:extLst>
                </a:gridCol>
                <a:gridCol w="1810623">
                  <a:extLst>
                    <a:ext uri="{9D8B030D-6E8A-4147-A177-3AD203B41FA5}">
                      <a16:colId xmlns:a16="http://schemas.microsoft.com/office/drawing/2014/main" val="1313642134"/>
                    </a:ext>
                  </a:extLst>
                </a:gridCol>
              </a:tblGrid>
              <a:tr h="568776">
                <a:tc gridSpan="2"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FORNI di SOPRA/SAURIS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556774"/>
                  </a:ext>
                </a:extLst>
              </a:tr>
              <a:tr h="369093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Macro-suddivisione investimenti PTFVG (esclusi EYOF):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212741"/>
                  </a:ext>
                </a:extLst>
              </a:tr>
              <a:tr h="369093"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PISTE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1.700.000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361490"/>
                  </a:ext>
                </a:extLst>
              </a:tr>
              <a:tr h="369093"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IMPIANTI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533145"/>
                  </a:ext>
                </a:extLst>
              </a:tr>
              <a:tr h="369093"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SERVIZI PER L'UTENZA E ACCOGLIENZA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2.500.000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048972"/>
                  </a:ext>
                </a:extLst>
              </a:tr>
              <a:tr h="369093"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INNEVAMENTO (BACINI E IMPIANTI)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317744"/>
                  </a:ext>
                </a:extLst>
              </a:tr>
              <a:tr h="369093"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ESTATE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800.000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43038"/>
                  </a:ext>
                </a:extLst>
              </a:tr>
              <a:tr h="339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984695"/>
                  </a:ext>
                </a:extLst>
              </a:tr>
              <a:tr h="59947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INTERVENTI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AREE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2020-21-22 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 risorse stanziate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2021-2022 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 risorse da identificare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6420" rtl="0" eaLnBrk="1" fontAlgn="ctr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EYOF </a:t>
                      </a:r>
                    </a:p>
                    <a:p>
                      <a:pPr marL="0" marR="0" lvl="0" indent="0" algn="ctr" defTabSz="816420" rtl="0" eaLnBrk="1" fontAlgn="ctr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(stime)</a:t>
                      </a:r>
                      <a:endParaRPr kumimoji="0" lang="it-IT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334598"/>
                  </a:ext>
                </a:extLst>
              </a:tr>
              <a:tr h="369093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INTERVENTI   di   SVILUPPO su ESISTENTE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831043"/>
                  </a:ext>
                </a:extLst>
              </a:tr>
              <a:tr h="365963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Varianti piste e ottimizzazione innevamento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Tutte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1.700.000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910353"/>
                  </a:ext>
                </a:extLst>
              </a:tr>
              <a:tr h="369093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INTERVENTI  di  SVILUPPO ex NOVO</a:t>
                      </a:r>
                      <a:endParaRPr lang="it-IT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171010"/>
                  </a:ext>
                </a:extLst>
              </a:tr>
              <a:tr h="369093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Collegamento Davost - Varmost</a:t>
                      </a:r>
                      <a:endParaRPr lang="it-IT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Tagliamento </a:t>
                      </a:r>
                      <a:endParaRPr lang="it-IT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2.500.000 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156351"/>
                  </a:ext>
                </a:extLst>
              </a:tr>
              <a:tr h="369093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INTERVENTI   di   SVILUPPO ESTIVO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893168"/>
                  </a:ext>
                </a:extLst>
              </a:tr>
              <a:tr h="369093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800.000</a:t>
                      </a: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916343"/>
                  </a:ext>
                </a:extLst>
              </a:tr>
              <a:tr h="59947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TOTALE   FORNI/Sauris</a:t>
                      </a:r>
                      <a:endParaRPr lang="it-IT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2.500.000   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2.500.000    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300.000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37" marR="11337" marT="113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446373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2F765AAE-3143-420B-8D52-3FC0CCC69FEE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AFC7E6E-F09D-4009-A5C4-47AFEBD59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499" y="9006052"/>
            <a:ext cx="2087216" cy="911620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857135" y="9665946"/>
            <a:ext cx="301134" cy="488044"/>
          </a:xfrm>
        </p:spPr>
        <p:txBody>
          <a:bodyPr/>
          <a:lstStyle/>
          <a:p>
            <a:pPr marL="0" marR="0" lvl="0" indent="0" algn="r" defTabSz="81646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it-IT" sz="21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81646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it-IT" sz="21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2525345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301451" y="2119165"/>
            <a:ext cx="17835536" cy="523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>
            <a:spAutoFit/>
          </a:bodyPr>
          <a:lstStyle/>
          <a:p>
            <a:pPr marL="0" marR="0" lvl="0" indent="0" algn="l" defTabSz="81646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1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322733" y="9665949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pPr marL="0" marR="0" lvl="0" indent="0" algn="r" defTabSz="81646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3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5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43A7BBD-F4E1-45F1-B425-1C63C11BD80A}"/>
              </a:ext>
            </a:extLst>
          </p:cNvPr>
          <p:cNvSpPr/>
          <p:nvPr/>
        </p:nvSpPr>
        <p:spPr>
          <a:xfrm>
            <a:off x="503756" y="460203"/>
            <a:ext cx="18259008" cy="630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1646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Investimenti Zoncolan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F4CB2234-06EA-4DA9-8896-5846FBED8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845584"/>
              </p:ext>
            </p:extLst>
          </p:nvPr>
        </p:nvGraphicFramePr>
        <p:xfrm>
          <a:off x="1406513" y="1902549"/>
          <a:ext cx="15090439" cy="6821854"/>
        </p:xfrm>
        <a:graphic>
          <a:graphicData uri="http://schemas.openxmlformats.org/drawingml/2006/table">
            <a:tbl>
              <a:tblPr/>
              <a:tblGrid>
                <a:gridCol w="6860838">
                  <a:extLst>
                    <a:ext uri="{9D8B030D-6E8A-4147-A177-3AD203B41FA5}">
                      <a16:colId xmlns:a16="http://schemas.microsoft.com/office/drawing/2014/main" val="4165067252"/>
                    </a:ext>
                  </a:extLst>
                </a:gridCol>
                <a:gridCol w="2340528">
                  <a:extLst>
                    <a:ext uri="{9D8B030D-6E8A-4147-A177-3AD203B41FA5}">
                      <a16:colId xmlns:a16="http://schemas.microsoft.com/office/drawing/2014/main" val="1219846308"/>
                    </a:ext>
                  </a:extLst>
                </a:gridCol>
                <a:gridCol w="2208529">
                  <a:extLst>
                    <a:ext uri="{9D8B030D-6E8A-4147-A177-3AD203B41FA5}">
                      <a16:colId xmlns:a16="http://schemas.microsoft.com/office/drawing/2014/main" val="412582239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23805929"/>
                    </a:ext>
                  </a:extLst>
                </a:gridCol>
                <a:gridCol w="1592312">
                  <a:extLst>
                    <a:ext uri="{9D8B030D-6E8A-4147-A177-3AD203B41FA5}">
                      <a16:colId xmlns:a16="http://schemas.microsoft.com/office/drawing/2014/main" val="1018145461"/>
                    </a:ext>
                  </a:extLst>
                </a:gridCol>
              </a:tblGrid>
              <a:tr h="456717">
                <a:tc gridSpan="2"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ZONCOLAN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594935"/>
                  </a:ext>
                </a:extLst>
              </a:tr>
              <a:tr h="344324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Macro-suddivisione investimenti PTFVG (esclusi EYOF):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697828"/>
                  </a:ext>
                </a:extLst>
              </a:tr>
              <a:tr h="344324"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PISTE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900.000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270239"/>
                  </a:ext>
                </a:extLst>
              </a:tr>
              <a:tr h="344324"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IMPIANTI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4.750.000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316524"/>
                  </a:ext>
                </a:extLst>
              </a:tr>
              <a:tr h="344324"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SERVIZI PER L'UTENZA E ACCOGLIENZA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950.000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077250"/>
                  </a:ext>
                </a:extLst>
              </a:tr>
              <a:tr h="344324"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INNEVAMENTO (BACINI E IMPIANTI)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604196"/>
                  </a:ext>
                </a:extLst>
              </a:tr>
              <a:tr h="344324"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ESTATE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1.200.000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676166"/>
                  </a:ext>
                </a:extLst>
              </a:tr>
              <a:tr h="2945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879777"/>
                  </a:ext>
                </a:extLst>
              </a:tr>
              <a:tr h="55617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INTERVENTI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2020-21-22 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 risorse stanziate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2021-2022 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 risorse da identificare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6420" rtl="0" eaLnBrk="1" fontAlgn="ctr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EYOF </a:t>
                      </a:r>
                    </a:p>
                    <a:p>
                      <a:pPr marL="0" marR="0" lvl="0" indent="0" algn="ctr" defTabSz="816420" rtl="0" eaLnBrk="1" fontAlgn="ctr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(stime)</a:t>
                      </a:r>
                      <a:endParaRPr kumimoji="0" lang="it-IT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913604"/>
                  </a:ext>
                </a:extLst>
              </a:tr>
              <a:tr h="344324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INTERVENTI   di   SVILUPPO su ESISTENTE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391069"/>
                  </a:ext>
                </a:extLst>
              </a:tr>
              <a:tr h="344324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Sostituzione Seggiovia 4F Val di </a:t>
                      </a:r>
                      <a:r>
                        <a:rPr lang="it-IT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Nuf</a:t>
                      </a: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con  4AA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Zoncolan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4.750.000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965182"/>
                  </a:ext>
                </a:extLst>
              </a:tr>
              <a:tr h="344324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Varianti piste Zoncolan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Zoncolan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130.000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240013"/>
                  </a:ext>
                </a:extLst>
              </a:tr>
              <a:tr h="344324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INTERVENTI  di  SVILUPPO ex NOVO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481437"/>
                  </a:ext>
                </a:extLst>
              </a:tr>
              <a:tr h="344324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Prolungamento pista Tamai 3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Zoncolan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770.000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B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876850"/>
                  </a:ext>
                </a:extLst>
              </a:tr>
              <a:tr h="344324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Percorsi dedicati  per sci alpinisti e mezzi di servizio ai rifugi 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Zoncolan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650.000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178077"/>
                  </a:ext>
                </a:extLst>
              </a:tr>
              <a:tr h="344324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Servizi  terminal  Zoncolan (Casse - Tappeti - Parco giochi) 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Zoncolan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300.000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915156"/>
                  </a:ext>
                </a:extLst>
              </a:tr>
              <a:tr h="344324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INTERVENTI   di   SVILUPPO ESTIVO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609816"/>
                  </a:ext>
                </a:extLst>
              </a:tr>
              <a:tr h="344324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1.200.000 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576311"/>
                  </a:ext>
                </a:extLst>
              </a:tr>
              <a:tr h="34953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TOTALE   ZONCOLAN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7.030.000   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770.000   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900.000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62" marR="13962" marT="1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31254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7E48A210-02E3-4D29-85B1-2E0E91D1868A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632603B-5B8B-4988-8C83-02581F5FA0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499" y="9006052"/>
            <a:ext cx="2087216" cy="911620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857135" y="9665946"/>
            <a:ext cx="301134" cy="488044"/>
          </a:xfrm>
        </p:spPr>
        <p:txBody>
          <a:bodyPr/>
          <a:lstStyle/>
          <a:p>
            <a:pPr marL="0" marR="0" lvl="0" indent="0" algn="r" defTabSz="81646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it-IT" sz="21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81646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it-IT" sz="21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9375104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301451" y="2119165"/>
            <a:ext cx="17835536" cy="523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>
            <a:spAutoFit/>
          </a:bodyPr>
          <a:lstStyle/>
          <a:p>
            <a:pPr marL="0" marR="0" lvl="0" indent="0" algn="l" defTabSz="81646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1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322733" y="9665949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pPr marL="0" marR="0" lvl="0" indent="0" algn="r" defTabSz="81646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3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5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D2ABA84F-84CF-4A91-BD44-24A6FCDB239F}"/>
              </a:ext>
            </a:extLst>
          </p:cNvPr>
          <p:cNvSpPr/>
          <p:nvPr/>
        </p:nvSpPr>
        <p:spPr>
          <a:xfrm>
            <a:off x="503756" y="429806"/>
            <a:ext cx="18259008" cy="630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1646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Investimenti Tarvisio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1E5E883-C82E-48BE-9ED6-901CDEB89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131309"/>
              </p:ext>
            </p:extLst>
          </p:nvPr>
        </p:nvGraphicFramePr>
        <p:xfrm>
          <a:off x="1069598" y="1931903"/>
          <a:ext cx="15653856" cy="6760049"/>
        </p:xfrm>
        <a:graphic>
          <a:graphicData uri="http://schemas.openxmlformats.org/drawingml/2006/table">
            <a:tbl>
              <a:tblPr/>
              <a:tblGrid>
                <a:gridCol w="6392411">
                  <a:extLst>
                    <a:ext uri="{9D8B030D-6E8A-4147-A177-3AD203B41FA5}">
                      <a16:colId xmlns:a16="http://schemas.microsoft.com/office/drawing/2014/main" val="3696679375"/>
                    </a:ext>
                  </a:extLst>
                </a:gridCol>
                <a:gridCol w="2466363">
                  <a:extLst>
                    <a:ext uri="{9D8B030D-6E8A-4147-A177-3AD203B41FA5}">
                      <a16:colId xmlns:a16="http://schemas.microsoft.com/office/drawing/2014/main" val="2904318272"/>
                    </a:ext>
                  </a:extLst>
                </a:gridCol>
                <a:gridCol w="2672012">
                  <a:extLst>
                    <a:ext uri="{9D8B030D-6E8A-4147-A177-3AD203B41FA5}">
                      <a16:colId xmlns:a16="http://schemas.microsoft.com/office/drawing/2014/main" val="26927561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067530536"/>
                    </a:ext>
                  </a:extLst>
                </a:gridCol>
                <a:gridCol w="1602790">
                  <a:extLst>
                    <a:ext uri="{9D8B030D-6E8A-4147-A177-3AD203B41FA5}">
                      <a16:colId xmlns:a16="http://schemas.microsoft.com/office/drawing/2014/main" val="60261775"/>
                    </a:ext>
                  </a:extLst>
                </a:gridCol>
              </a:tblGrid>
              <a:tr h="464159">
                <a:tc gridSpan="2"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TARVISIO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661975"/>
                  </a:ext>
                </a:extLst>
              </a:tr>
              <a:tr h="316209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Macro-suddivisione investimenti PTFVG (esclusi EYOF):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480935"/>
                  </a:ext>
                </a:extLst>
              </a:tr>
              <a:tr h="316209"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PISTE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4.800.000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185801"/>
                  </a:ext>
                </a:extLst>
              </a:tr>
              <a:tr h="316209"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IMPIANTI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089383"/>
                  </a:ext>
                </a:extLst>
              </a:tr>
              <a:tr h="316209"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SERVIZI PER L'UTENZA E  ACCOGLIENZA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500.000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501179"/>
                  </a:ext>
                </a:extLst>
              </a:tr>
              <a:tr h="316209"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INNEVAMENTO (BACINI E IMPIANTI)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1.700.000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241714"/>
                  </a:ext>
                </a:extLst>
              </a:tr>
              <a:tr h="316209"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ESTATE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800.000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231451"/>
                  </a:ext>
                </a:extLst>
              </a:tr>
              <a:tr h="300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574072"/>
                  </a:ext>
                </a:extLst>
              </a:tr>
              <a:tr h="58019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INTERVENTI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AREE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2020-21-22 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 risorse stanziate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2021-2022 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 risorse da identificare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6420" rtl="0" eaLnBrk="1" fontAlgn="ctr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EYOF </a:t>
                      </a:r>
                    </a:p>
                    <a:p>
                      <a:pPr marL="0" marR="0" lvl="0" indent="0" algn="ctr" defTabSz="816420" rtl="0" eaLnBrk="1" fontAlgn="ctr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(stime)</a:t>
                      </a:r>
                      <a:endParaRPr kumimoji="0" lang="it-IT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392371"/>
                  </a:ext>
                </a:extLst>
              </a:tr>
              <a:tr h="316209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INTERVENTI   di   SVILUPPO su ESISTENTE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862446"/>
                  </a:ext>
                </a:extLst>
              </a:tr>
              <a:tr h="316209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Varianti pista A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Priesnig/Florianca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300.000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137081"/>
                  </a:ext>
                </a:extLst>
              </a:tr>
              <a:tr h="316209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INTERVENTI  di  SVILUPPO ex NOVO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311259"/>
                  </a:ext>
                </a:extLst>
              </a:tr>
              <a:tr h="316209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Pista </a:t>
                      </a:r>
                      <a:r>
                        <a:rPr lang="it-IT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Krcjvoi</a:t>
                      </a: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 varianti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Priesnig/Florianca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2.500.000</a:t>
                      </a: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653456"/>
                  </a:ext>
                </a:extLst>
              </a:tr>
              <a:tr h="316209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Pista Baita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Priesnig/Florianca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2.000.000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B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469005"/>
                  </a:ext>
                </a:extLst>
              </a:tr>
              <a:tr h="316209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Bacino Di Prampero  40.000 mc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Lussari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800.000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B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277200"/>
                  </a:ext>
                </a:extLst>
              </a:tr>
              <a:tr h="316209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Bacino Florianca 2   30.000 mc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Priesnig/Florianca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900.000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597325"/>
                  </a:ext>
                </a:extLst>
              </a:tr>
              <a:tr h="316209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Ampliamento parco giochi Angelo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Tarvisio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500.000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963700"/>
                  </a:ext>
                </a:extLst>
              </a:tr>
              <a:tr h="316209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INTERVENTI   di   SVILUPPO ESTIVO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815822"/>
                  </a:ext>
                </a:extLst>
              </a:tr>
              <a:tr h="316209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800.000 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93270"/>
                  </a:ext>
                </a:extLst>
              </a:tr>
              <a:tr h="35537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TOTALE   TARVISIO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5.000.000   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2.800.000   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2.400.000              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88" marR="12488" marT="12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606637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517C3D6D-D1A6-4F71-BBCE-92CD27838462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1391661-60E6-49E0-AD4E-C8E20E4CF9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499" y="9006052"/>
            <a:ext cx="2087216" cy="911620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857135" y="9665946"/>
            <a:ext cx="301134" cy="488044"/>
          </a:xfrm>
        </p:spPr>
        <p:txBody>
          <a:bodyPr/>
          <a:lstStyle/>
          <a:p>
            <a:pPr marL="0" marR="0" lvl="0" indent="0" algn="r" defTabSz="81646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it-IT" sz="21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81646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it-IT" sz="21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6467054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301451" y="2119165"/>
            <a:ext cx="17835536" cy="523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>
            <a:spAutoFit/>
          </a:bodyPr>
          <a:lstStyle/>
          <a:p>
            <a:pPr marL="0" marR="0" lvl="0" indent="0" algn="l" defTabSz="81646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1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322733" y="9665949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pPr marL="0" marR="0" lvl="0" indent="0" algn="r" defTabSz="81646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3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5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D2ABA84F-84CF-4A91-BD44-24A6FCDB239F}"/>
              </a:ext>
            </a:extLst>
          </p:cNvPr>
          <p:cNvSpPr/>
          <p:nvPr/>
        </p:nvSpPr>
        <p:spPr>
          <a:xfrm>
            <a:off x="503756" y="347483"/>
            <a:ext cx="18259008" cy="630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1646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Investimenti Sella Nevea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6F815C23-A538-4EC2-A8A2-A63090319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679490"/>
              </p:ext>
            </p:extLst>
          </p:nvPr>
        </p:nvGraphicFramePr>
        <p:xfrm>
          <a:off x="1346434" y="1869802"/>
          <a:ext cx="14861100" cy="7102227"/>
        </p:xfrm>
        <a:graphic>
          <a:graphicData uri="http://schemas.openxmlformats.org/drawingml/2006/table">
            <a:tbl>
              <a:tblPr/>
              <a:tblGrid>
                <a:gridCol w="7293642">
                  <a:extLst>
                    <a:ext uri="{9D8B030D-6E8A-4147-A177-3AD203B41FA5}">
                      <a16:colId xmlns:a16="http://schemas.microsoft.com/office/drawing/2014/main" val="4031126186"/>
                    </a:ext>
                  </a:extLst>
                </a:gridCol>
                <a:gridCol w="1944084">
                  <a:extLst>
                    <a:ext uri="{9D8B030D-6E8A-4147-A177-3AD203B41FA5}">
                      <a16:colId xmlns:a16="http://schemas.microsoft.com/office/drawing/2014/main" val="747759000"/>
                    </a:ext>
                  </a:extLst>
                </a:gridCol>
                <a:gridCol w="2181914">
                  <a:extLst>
                    <a:ext uri="{9D8B030D-6E8A-4147-A177-3AD203B41FA5}">
                      <a16:colId xmlns:a16="http://schemas.microsoft.com/office/drawing/2014/main" val="162309717"/>
                    </a:ext>
                  </a:extLst>
                </a:gridCol>
                <a:gridCol w="2138566">
                  <a:extLst>
                    <a:ext uri="{9D8B030D-6E8A-4147-A177-3AD203B41FA5}">
                      <a16:colId xmlns:a16="http://schemas.microsoft.com/office/drawing/2014/main" val="2824879060"/>
                    </a:ext>
                  </a:extLst>
                </a:gridCol>
                <a:gridCol w="1302894">
                  <a:extLst>
                    <a:ext uri="{9D8B030D-6E8A-4147-A177-3AD203B41FA5}">
                      <a16:colId xmlns:a16="http://schemas.microsoft.com/office/drawing/2014/main" val="518699137"/>
                    </a:ext>
                  </a:extLst>
                </a:gridCol>
              </a:tblGrid>
              <a:tr h="571674">
                <a:tc gridSpan="2"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SELLA NEVEA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466909"/>
                  </a:ext>
                </a:extLst>
              </a:tr>
              <a:tr h="375758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Macro-suddivisione investimenti PTFVG (esclusi EYOF):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245202"/>
                  </a:ext>
                </a:extLst>
              </a:tr>
              <a:tr h="375758"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PISTE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534.050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148348"/>
                  </a:ext>
                </a:extLst>
              </a:tr>
              <a:tr h="375758"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IMPIANTI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4.265.950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065928"/>
                  </a:ext>
                </a:extLst>
              </a:tr>
              <a:tr h="375758"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SERVIZI PER L'UTENZA E  ACCOGLIENZA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785"/>
                  </a:ext>
                </a:extLst>
              </a:tr>
              <a:tr h="375758"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INNEVAMENTO (BACINI E IMPIANTI)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315152"/>
                  </a:ext>
                </a:extLst>
              </a:tr>
              <a:tr h="375758"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ESTATE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890726"/>
                  </a:ext>
                </a:extLst>
              </a:tr>
              <a:tr h="3456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245861"/>
                  </a:ext>
                </a:extLst>
              </a:tr>
              <a:tr h="64300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INTERVENTI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AREE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2020-21-22 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 risorse stanziate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2021-2022 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 risorse da identificare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EYOF </a:t>
                      </a:r>
                    </a:p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(stime)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318676"/>
                  </a:ext>
                </a:extLst>
              </a:tr>
              <a:tr h="375758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INTERVENTI   di   SVILUPPO su ESISTENTE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937124"/>
                  </a:ext>
                </a:extLst>
              </a:tr>
              <a:tr h="375758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Sostituzione Seggiovia Gilberti e ampliamento piste 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Conca </a:t>
                      </a:r>
                      <a:r>
                        <a:rPr lang="it-IT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Prevala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2.000.000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B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520303"/>
                  </a:ext>
                </a:extLst>
              </a:tr>
              <a:tr h="375758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INTERVENTI  di  SVILUPPO ex NOVO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82716"/>
                  </a:ext>
                </a:extLst>
              </a:tr>
              <a:tr h="375758">
                <a:tc rowSpan="2"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Nuova area Slalom - Montasio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Montasio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2.265.950 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235016"/>
                  </a:ext>
                </a:extLst>
              </a:tr>
              <a:tr h="37575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Montasio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534.050 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841854"/>
                  </a:ext>
                </a:extLst>
              </a:tr>
              <a:tr h="375758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INTERVENTI   di   SVILUPPO ESTIVO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025645"/>
                  </a:ext>
                </a:extLst>
              </a:tr>
              <a:tr h="375758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137187"/>
                  </a:ext>
                </a:extLst>
              </a:tr>
              <a:tr h="6570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TOTALE   SELLA NEVEA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2.800.000                           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2.000.000     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      0   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067730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48F773B2-0C1D-480D-A639-D54F7A38BEF0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B417A51-CC5C-4231-956A-525524E95E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499" y="9006052"/>
            <a:ext cx="2087216" cy="911620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857135" y="9665946"/>
            <a:ext cx="301134" cy="488044"/>
          </a:xfrm>
        </p:spPr>
        <p:txBody>
          <a:bodyPr/>
          <a:lstStyle/>
          <a:p>
            <a:pPr marL="0" marR="0" lvl="0" indent="0" algn="r" defTabSz="81646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it-IT" sz="21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81646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it-IT" sz="21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6982877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1439144" y="2573567"/>
            <a:ext cx="15409712" cy="6063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it-IT" sz="2800" dirty="0"/>
              <a:t>Prevediamo un rafforzamento organizzativo a supporto del piano complessivo</a:t>
            </a:r>
            <a:endParaRPr lang="it-IT" sz="2800" dirty="0">
              <a:cs typeface="Helvetica" panose="020B0604020202020204" pitchFamily="34" charset="0"/>
            </a:endParaRPr>
          </a:p>
          <a:p>
            <a:endParaRPr lang="it-IT" sz="2800" dirty="0">
              <a:cs typeface="Helvetica" panose="020B0604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it-IT" sz="2800" dirty="0">
                <a:cs typeface="Helvetica" panose="020B0604020202020204" pitchFamily="34" charset="0"/>
              </a:rPr>
              <a:t>Incrementare il numero di risorse/collaborazioni dell’attuale Ufficio Tecnico, per il 2020-2022 (raddoppio volume di opere gestito)</a:t>
            </a:r>
          </a:p>
          <a:p>
            <a:endParaRPr lang="it-IT" sz="2800" dirty="0">
              <a:cs typeface="Helvetica" panose="020B0604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it-IT" sz="2800" dirty="0">
                <a:cs typeface="Helvetica" panose="020B0604020202020204" pitchFamily="34" charset="0"/>
              </a:rPr>
              <a:t>Rafforzare il team marketing della «Montagna 365»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it-IT" sz="2800" dirty="0">
              <a:cs typeface="Helvetica" panose="020B0604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it-IT" sz="2800" dirty="0">
                <a:cs typeface="Helvetica" panose="020B0604020202020204" pitchFamily="34" charset="0"/>
              </a:rPr>
              <a:t>Aumento di competenze (formazione, consulenze tecniche) a presidio della «Montagna Estiva»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it-IT" sz="2800" dirty="0">
              <a:cs typeface="Helvetica" panose="020B0604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it-IT" sz="2800" dirty="0">
                <a:cs typeface="Helvetica" panose="020B0604020202020204" pitchFamily="34" charset="0"/>
              </a:rPr>
              <a:t>Rivedere alcuni processi per renderli più snelli e presidiati nei poli e/o al Centro e/o Infopoint. Es. Acquisti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it-IT" sz="2800" dirty="0">
              <a:cs typeface="Helvetica" panose="020B0604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it-IT" sz="2800" dirty="0">
                <a:cs typeface="Helvetica" panose="020B0604020202020204" pitchFamily="34" charset="0"/>
              </a:rPr>
              <a:t>EYOF avrà uno staffing specifico dedicato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it-IT" sz="2400" dirty="0">
              <a:cs typeface="Helvetica" panose="020B0604020202020204" pitchFamily="34" charset="0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38</a:t>
            </a:fld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11A7604-0C9F-4348-A29F-9881AD09E2CA}"/>
              </a:ext>
            </a:extLst>
          </p:cNvPr>
          <p:cNvSpPr/>
          <p:nvPr/>
        </p:nvSpPr>
        <p:spPr>
          <a:xfrm>
            <a:off x="1223120" y="342553"/>
            <a:ext cx="13771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Elementi organizzativi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68DBC6D-9741-4B25-ADA1-0D75E0E4126B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4151524140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6" r="5959"/>
          <a:stretch/>
        </p:blipFill>
        <p:spPr>
          <a:xfrm>
            <a:off x="3109326" y="6412"/>
            <a:ext cx="3024336" cy="2419437"/>
          </a:xfrm>
          <a:prstGeom prst="rect">
            <a:avLst/>
          </a:prstGeom>
        </p:spPr>
      </p:pic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8" y="2539037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692375" y="9746191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39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DDE632D-D1C5-4009-98FB-0027D4F90FB8}"/>
              </a:ext>
            </a:extLst>
          </p:cNvPr>
          <p:cNvSpPr txBox="1"/>
          <p:nvPr/>
        </p:nvSpPr>
        <p:spPr>
          <a:xfrm>
            <a:off x="503756" y="9746191"/>
            <a:ext cx="185303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4F0ACA-4DB0-48EE-BF22-5F3BDA029316}"/>
              </a:ext>
            </a:extLst>
          </p:cNvPr>
          <p:cNvSpPr txBox="1"/>
          <p:nvPr/>
        </p:nvSpPr>
        <p:spPr>
          <a:xfrm>
            <a:off x="2411252" y="5047859"/>
            <a:ext cx="13465496" cy="1107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6600" b="1" dirty="0"/>
              <a:t>Grazie</a:t>
            </a:r>
            <a:endParaRPr kumimoji="0" lang="it-IT" sz="66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763A9CC-286E-4D29-AFA1-82FBC3594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3976" y="-11560"/>
            <a:ext cx="3024336" cy="243436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9CEFD7AB-6E55-4D85-BBDE-7FD51646EF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7631" y="-15539"/>
            <a:ext cx="3302408" cy="2433542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C6F2D590-AC6A-4896-8A3A-D6879A7F9E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11037" y="-55236"/>
            <a:ext cx="2957792" cy="2473239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" r="10092" b="8017"/>
          <a:stretch/>
        </p:blipFill>
        <p:spPr>
          <a:xfrm>
            <a:off x="9144000" y="-26918"/>
            <a:ext cx="2987209" cy="2444921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5" r="11287"/>
          <a:stretch/>
        </p:blipFill>
        <p:spPr bwMode="auto">
          <a:xfrm>
            <a:off x="-1016" y="-2532"/>
            <a:ext cx="3110342" cy="2436074"/>
          </a:xfrm>
          <a:prstGeom prst="rect">
            <a:avLst/>
          </a:prstGeom>
          <a:noFill/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DEDCB89-ABCF-4708-AD19-1EBE182D3118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00159094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322732" y="1768637"/>
            <a:ext cx="17835535" cy="7848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it-IT" sz="2800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800" dirty="0">
                <a:cs typeface="Helvetica" panose="020B0604020202020204" pitchFamily="34" charset="0"/>
              </a:rPr>
              <a:t>Attualmente, sulle Alpi,  la tendenza verso inverni con poca neve è statisticamente significativa nella maggior parte delle stazioni situate </a:t>
            </a:r>
            <a:r>
              <a:rPr lang="it-IT" sz="2800" b="1" dirty="0">
                <a:cs typeface="Helvetica" panose="020B0604020202020204" pitchFamily="34" charset="0"/>
              </a:rPr>
              <a:t>al di sotto dei 1300 mt.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800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800" dirty="0">
                <a:cs typeface="Helvetica" panose="020B0604020202020204" pitchFamily="34" charset="0"/>
              </a:rPr>
              <a:t>La maggior parte delle stazioni mostra un </a:t>
            </a:r>
            <a:r>
              <a:rPr lang="it-IT" sz="2800" b="1" dirty="0">
                <a:cs typeface="Helvetica" panose="020B0604020202020204" pitchFamily="34" charset="0"/>
              </a:rPr>
              <a:t>netto calo dei giorni con suolo innevato</a:t>
            </a:r>
            <a:r>
              <a:rPr lang="it-IT" sz="2800" dirty="0">
                <a:cs typeface="Helvetica" panose="020B0604020202020204" pitchFamily="34" charset="0"/>
              </a:rPr>
              <a:t>, indipendentemente dalla loro altitudine  o posizione ( neve tardiva e/o disgelo anticipato); si stima una riduzione di 15-30 giorni della stagione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800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800" dirty="0">
                <a:cs typeface="Helvetica" panose="020B0604020202020204" pitchFamily="34" charset="0"/>
              </a:rPr>
              <a:t>La cosiddetta «LAN» ( linea affidabilità neve) si attesta intorno ai 1500 mt, e cresce di 150 mt per ogni grado di incremento di temperatura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800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800" dirty="0">
                <a:cs typeface="Helvetica" panose="020B0604020202020204" pitchFamily="34" charset="0"/>
              </a:rPr>
              <a:t>In Austria stanno progressivamente dismettendo le aree sciistiche fra i 1600-1200 mt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800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800" dirty="0">
                <a:cs typeface="Helvetica" panose="020B0604020202020204" pitchFamily="34" charset="0"/>
              </a:rPr>
              <a:t>Il cambiamento climatico porterà al 2030 ad una diminuzione di turisti «invernali» stimata 5/7% ( Nord Ovest Alpi)  al 15% ( Nord Est); si tralasciano le stime oltre questa data </a:t>
            </a:r>
          </a:p>
          <a:p>
            <a:endParaRPr lang="it-IT" sz="2800" dirty="0">
              <a:cs typeface="Helvetica" panose="020B0604020202020204" pitchFamily="34" charset="0"/>
            </a:endParaRPr>
          </a:p>
          <a:p>
            <a:endParaRPr lang="it-IT" sz="2800" dirty="0">
              <a:cs typeface="Helvetica" panose="020B0604020202020204" pitchFamily="34" charset="0"/>
            </a:endParaRPr>
          </a:p>
          <a:p>
            <a:pPr lvl="7"/>
            <a:endParaRPr lang="it-IT" sz="2800" i="1" dirty="0">
              <a:cs typeface="Helvetica" panose="020B0604020202020204" pitchFamily="34" charset="0"/>
            </a:endParaRPr>
          </a:p>
          <a:p>
            <a:pPr lvl="7"/>
            <a:r>
              <a:rPr lang="it-IT" sz="2800" b="1" i="1" dirty="0">
                <a:cs typeface="Helvetica" panose="020B0604020202020204" pitchFamily="34" charset="0"/>
              </a:rPr>
              <a:t>Si tratta di un fenomeno in atto,  generalizzato, oramai conclamato, ma progressivo non repentino</a:t>
            </a: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15" name="Rettangolo 14"/>
          <p:cNvSpPr/>
          <p:nvPr/>
        </p:nvSpPr>
        <p:spPr>
          <a:xfrm>
            <a:off x="290938" y="386905"/>
            <a:ext cx="1756603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500" dirty="0"/>
              <a:t>L’evoluzione climatica generale e gli scenari futuri	 - sintesi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4</a:t>
            </a:fld>
            <a:endParaRPr lang="it-IT" dirty="0"/>
          </a:p>
        </p:txBody>
      </p:sp>
      <p:sp>
        <p:nvSpPr>
          <p:cNvPr id="8" name="Freccia destra con strisce 7">
            <a:extLst>
              <a:ext uri="{FF2B5EF4-FFF2-40B4-BE49-F238E27FC236}">
                <a16:creationId xmlns:a16="http://schemas.microsoft.com/office/drawing/2014/main" id="{CC478EF9-5349-46C7-9295-32218904F814}"/>
              </a:ext>
            </a:extLst>
          </p:cNvPr>
          <p:cNvSpPr/>
          <p:nvPr/>
        </p:nvSpPr>
        <p:spPr>
          <a:xfrm rot="5400000">
            <a:off x="8677909" y="8158323"/>
            <a:ext cx="792088" cy="720080"/>
          </a:xfrm>
          <a:prstGeom prst="striped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ED11E51-F5FD-448C-B36D-BE2C9F6761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9472535-0212-4C30-B073-6C6B2E287ADD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52328501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91CC619C-0AA4-4D65-A4E7-A711DB208F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704" y="9242371"/>
            <a:ext cx="2087216" cy="911620"/>
          </a:xfrm>
          <a:prstGeom prst="rect">
            <a:avLst/>
          </a:prstGeom>
        </p:spPr>
      </p:pic>
      <p:sp>
        <p:nvSpPr>
          <p:cNvPr id="251" name="Shape 251"/>
          <p:cNvSpPr/>
          <p:nvPr/>
        </p:nvSpPr>
        <p:spPr>
          <a:xfrm>
            <a:off x="295148" y="1445848"/>
            <a:ext cx="17835535" cy="8217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it-IT" sz="2400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>
                <a:cs typeface="Helvetica" panose="020B0604020202020204" pitchFamily="34" charset="0"/>
              </a:rPr>
              <a:t>La cosiddetta «LAN» (linea affidabilità neve) si attesta intorno ai 1500 mt, e cresce di 150 mt per ogni grado di incremento di temperatura; le stazioni sciistiche del FVG si attestano fra i </a:t>
            </a:r>
            <a:r>
              <a:rPr lang="it-IT" sz="2400" b="1" dirty="0">
                <a:cs typeface="Helvetica" panose="020B0604020202020204" pitchFamily="34" charset="0"/>
              </a:rPr>
              <a:t>1000-1900 mt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400" b="1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>
                <a:cs typeface="Helvetica" panose="020B0604020202020204" pitchFamily="34" charset="0"/>
              </a:rPr>
              <a:t>Nelle Alpi Giulie dal 1850 ad oggi la temperatura a quota 2200mt è aumentata di 1,7°; in 30 anni i ghiacciai si sono ridotti dell’82%.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400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>
                <a:cs typeface="Helvetica" panose="020B0604020202020204" pitchFamily="34" charset="0"/>
              </a:rPr>
              <a:t>La linea di equilibrio della Criosfera  si sposterà da 2700 a 3000 nei prossimi 10 anni.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400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>
                <a:cs typeface="Helvetica" panose="020B0604020202020204" pitchFamily="34" charset="0"/>
              </a:rPr>
              <a:t>Il numero di giorni di gelo è in calo: nel 1991/2005 oscillavano intorno a 60 giorni, negli ultimi 5 anni si attestano a 40 giorni.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400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>
                <a:cs typeface="Helvetica" panose="020B0604020202020204" pitchFamily="34" charset="0"/>
              </a:rPr>
              <a:t>E’ in atto un </a:t>
            </a:r>
            <a:r>
              <a:rPr lang="it-IT" sz="2400" b="1" dirty="0">
                <a:cs typeface="Helvetica" panose="020B0604020202020204" pitchFamily="34" charset="0"/>
              </a:rPr>
              <a:t>decremento della piovosità</a:t>
            </a:r>
            <a:r>
              <a:rPr lang="it-IT" sz="2400" dirty="0">
                <a:cs typeface="Helvetica" panose="020B0604020202020204" pitchFamily="34" charset="0"/>
              </a:rPr>
              <a:t>, soprattutto in Primavera-Estate. Mentre in Inverno le statistiche al momento non sono significative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400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>
                <a:cs typeface="Helvetica" panose="020B0604020202020204" pitchFamily="34" charset="0"/>
              </a:rPr>
              <a:t>D’inverno si attende un incremento di 1-2° della temperatura nei prossimi 20 anni, d’estate di 2-3°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400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>
                <a:cs typeface="Helvetica" panose="020B0604020202020204" pitchFamily="34" charset="0"/>
              </a:rPr>
              <a:t>Come conseguenza, il costo di gestione degli impianti sciistici è destinato a salire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400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400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400" dirty="0">
              <a:cs typeface="Helvetica" panose="020B0604020202020204" pitchFamily="34" charset="0"/>
            </a:endParaRPr>
          </a:p>
          <a:p>
            <a:pPr lvl="7"/>
            <a:endParaRPr lang="it-IT" sz="2400" i="1" dirty="0">
              <a:cs typeface="Helvetica" panose="020B0604020202020204" pitchFamily="34" charset="0"/>
            </a:endParaRPr>
          </a:p>
          <a:p>
            <a:pPr lvl="7"/>
            <a:r>
              <a:rPr lang="it-IT" sz="2400" b="1" i="1" dirty="0">
                <a:cs typeface="Helvetica" panose="020B0604020202020204" pitchFamily="34" charset="0"/>
              </a:rPr>
              <a:t>Anche per il FVG si tratta di un fenomeno in atto,  generalizzato, oramai conclamato, ma progressivo non repentino; il FVG ha lo svantaggio di essere una delle aree più esposte visto l’altitudine, ma …..</a:t>
            </a: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15" name="Rettangolo 14"/>
          <p:cNvSpPr/>
          <p:nvPr/>
        </p:nvSpPr>
        <p:spPr>
          <a:xfrm>
            <a:off x="503756" y="345821"/>
            <a:ext cx="1825900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500" dirty="0"/>
              <a:t>L’evoluzione climatica in Friuli Venezia Giulia - sintesi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5</a:t>
            </a:fld>
            <a:endParaRPr lang="it-IT" dirty="0"/>
          </a:p>
        </p:txBody>
      </p:sp>
      <p:sp>
        <p:nvSpPr>
          <p:cNvPr id="3" name="Freccia destra con strisce 2">
            <a:extLst>
              <a:ext uri="{FF2B5EF4-FFF2-40B4-BE49-F238E27FC236}">
                <a16:creationId xmlns:a16="http://schemas.microsoft.com/office/drawing/2014/main" id="{1283D528-B7D2-4082-936F-4DE4851103B6}"/>
              </a:ext>
            </a:extLst>
          </p:cNvPr>
          <p:cNvSpPr/>
          <p:nvPr/>
        </p:nvSpPr>
        <p:spPr>
          <a:xfrm rot="5400000">
            <a:off x="8747955" y="7915808"/>
            <a:ext cx="792088" cy="720080"/>
          </a:xfrm>
          <a:prstGeom prst="striped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376363F-7923-40B3-AF8F-DF99B3B78D7F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92295557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322732" y="1732850"/>
            <a:ext cx="17835535" cy="7909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it-IT" sz="2800" dirty="0">
              <a:cs typeface="Helvetica" panose="020B0604020202020204" pitchFamily="34" charset="0"/>
            </a:endParaRPr>
          </a:p>
          <a:p>
            <a:r>
              <a:rPr lang="it-IT" sz="2400" dirty="0">
                <a:cs typeface="Helvetica" panose="020B0604020202020204" pitchFamily="34" charset="0"/>
              </a:rPr>
              <a:t>Per pianificare i prossimi 5-10 anni della montagna FVG  dovremmo tenere in considerazione tutti e 3 i fattori principali:</a:t>
            </a:r>
          </a:p>
          <a:p>
            <a:r>
              <a:rPr lang="it-IT" sz="2400" dirty="0">
                <a:cs typeface="Helvetica" panose="020B0604020202020204" pitchFamily="34" charset="0"/>
              </a:rPr>
              <a:t> </a:t>
            </a:r>
          </a:p>
          <a:p>
            <a:r>
              <a:rPr lang="it-IT" sz="2400" dirty="0">
                <a:cs typeface="Helvetica" panose="020B0604020202020204" pitchFamily="34" charset="0"/>
              </a:rPr>
              <a:t>I) </a:t>
            </a:r>
            <a:r>
              <a:rPr lang="it-IT" sz="2400" b="1" dirty="0">
                <a:cs typeface="Helvetica" panose="020B0604020202020204" pitchFamily="34" charset="0"/>
              </a:rPr>
              <a:t>L’innalzamento della temperatura</a:t>
            </a:r>
            <a:r>
              <a:rPr lang="it-IT" sz="2400" dirty="0">
                <a:cs typeface="Helvetica" panose="020B0604020202020204" pitchFamily="34" charset="0"/>
              </a:rPr>
              <a:t>, come evidenziato nelle pagine precedenti, e di tutti i suoi risvolti; e questa è sicuramente un’area di significativo rischio, progressivo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400" dirty="0">
              <a:cs typeface="Helvetica" panose="020B0604020202020204" pitchFamily="34" charset="0"/>
            </a:endParaRPr>
          </a:p>
          <a:p>
            <a:r>
              <a:rPr lang="it-IT" sz="2400" dirty="0">
                <a:cs typeface="Helvetica" panose="020B0604020202020204" pitchFamily="34" charset="0"/>
              </a:rPr>
              <a:t>II) La </a:t>
            </a:r>
            <a:r>
              <a:rPr lang="it-IT" sz="2400" b="1" dirty="0">
                <a:cs typeface="Helvetica" panose="020B0604020202020204" pitchFamily="34" charset="0"/>
              </a:rPr>
              <a:t>maggiore disponibilità di giorni «caldi» o «poco piovosi</a:t>
            </a:r>
            <a:r>
              <a:rPr lang="it-IT" sz="2400" dirty="0">
                <a:cs typeface="Helvetica" panose="020B0604020202020204" pitchFamily="34" charset="0"/>
              </a:rPr>
              <a:t>» che rappresentano un’opportunità per aumentare l’offerta e le presenze in primavera e autunno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400" dirty="0">
              <a:cs typeface="Helvetica" panose="020B0604020202020204" pitchFamily="34" charset="0"/>
            </a:endParaRPr>
          </a:p>
          <a:p>
            <a:r>
              <a:rPr lang="it-IT" sz="2400" dirty="0">
                <a:cs typeface="Helvetica" panose="020B0604020202020204" pitchFamily="34" charset="0"/>
              </a:rPr>
              <a:t>III) La </a:t>
            </a:r>
            <a:r>
              <a:rPr lang="it-IT" sz="2400" b="1" dirty="0">
                <a:cs typeface="Helvetica" panose="020B0604020202020204" pitchFamily="34" charset="0"/>
              </a:rPr>
              <a:t>mutazione dei gusti e delle attitudini dei turisti</a:t>
            </a:r>
            <a:r>
              <a:rPr lang="it-IT" sz="2400" dirty="0">
                <a:cs typeface="Helvetica" panose="020B0604020202020204" pitchFamily="34" charset="0"/>
              </a:rPr>
              <a:t>, che si sono evoluti e cambiano: meno ore sullo sci ( «sciatori seriali», interesse per altre esperienze sulla neve, wellness, montagna estiva per outdoor e «far fatica», enogastronomia)</a:t>
            </a:r>
          </a:p>
          <a:p>
            <a:endParaRPr lang="it-IT" sz="2400" dirty="0">
              <a:cs typeface="Helvetica" panose="020B0604020202020204" pitchFamily="34" charset="0"/>
            </a:endParaRPr>
          </a:p>
          <a:p>
            <a:endParaRPr lang="it-IT" sz="2400" dirty="0">
              <a:cs typeface="Helvetica" panose="020B0604020202020204" pitchFamily="34" charset="0"/>
            </a:endParaRPr>
          </a:p>
          <a:p>
            <a:r>
              <a:rPr lang="it-IT" sz="2400" dirty="0">
                <a:cs typeface="Helvetica" panose="020B0604020202020204" pitchFamily="34" charset="0"/>
              </a:rPr>
              <a:t>Gli ultimi 2 fattori rappresentano di fatto una grande opportunità, come lo dimostrano i casi citati nel capitolo 3.</a:t>
            </a:r>
          </a:p>
          <a:p>
            <a:endParaRPr lang="it-IT" sz="2400" dirty="0">
              <a:cs typeface="Helvetica" panose="020B0604020202020204" pitchFamily="34" charset="0"/>
            </a:endParaRPr>
          </a:p>
          <a:p>
            <a:endParaRPr lang="it-IT" sz="2400" dirty="0">
              <a:cs typeface="Helvetica" panose="020B0604020202020204" pitchFamily="34" charset="0"/>
            </a:endParaRPr>
          </a:p>
          <a:p>
            <a:endParaRPr lang="it-IT" sz="2400" dirty="0">
              <a:cs typeface="Helvetica" panose="020B0604020202020204" pitchFamily="34" charset="0"/>
            </a:endParaRPr>
          </a:p>
          <a:p>
            <a:endParaRPr lang="it-IT" sz="2400" dirty="0">
              <a:cs typeface="Helvetica" panose="020B0604020202020204" pitchFamily="34" charset="0"/>
            </a:endParaRPr>
          </a:p>
          <a:p>
            <a:r>
              <a:rPr lang="it-IT" sz="2400" b="1" i="1" dirty="0">
                <a:cs typeface="Helvetica" panose="020B0604020202020204" pitchFamily="34" charset="0"/>
              </a:rPr>
              <a:t>….sarà importante quindi mirare gli investimenti tecnici in modo che siano fungibili per Inverno ed Estate e quelli di marketing per far in modo che la scelta della località da parte del turista sia legata sempre più ad un sistema di accoglienza «montagna 365» con più esperienze ( «Brand» delle località)</a:t>
            </a: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15" name="Rettangolo 14"/>
          <p:cNvSpPr/>
          <p:nvPr/>
        </p:nvSpPr>
        <p:spPr>
          <a:xfrm>
            <a:off x="503756" y="335226"/>
            <a:ext cx="1765451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500" dirty="0"/>
              <a:t>Alcune implicazioni per le scelte strategiche per Friuli Venezia Giulia - sintesi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6</a:t>
            </a:fld>
            <a:endParaRPr lang="it-IT" dirty="0"/>
          </a:p>
        </p:txBody>
      </p:sp>
      <p:sp>
        <p:nvSpPr>
          <p:cNvPr id="8" name="Freccia destra con strisce 7">
            <a:extLst>
              <a:ext uri="{FF2B5EF4-FFF2-40B4-BE49-F238E27FC236}">
                <a16:creationId xmlns:a16="http://schemas.microsoft.com/office/drawing/2014/main" id="{3EB630BF-69C9-4683-9136-DF717346FFE6}"/>
              </a:ext>
            </a:extLst>
          </p:cNvPr>
          <p:cNvSpPr/>
          <p:nvPr/>
        </p:nvSpPr>
        <p:spPr>
          <a:xfrm rot="5400000">
            <a:off x="8747955" y="7555768"/>
            <a:ext cx="792088" cy="720080"/>
          </a:xfrm>
          <a:prstGeom prst="striped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058744F-E81F-4064-8000-1F97B85C3E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103940"/>
            <a:ext cx="2087216" cy="91162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0913541-3F3B-439E-B18D-BFA67459CE07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20369451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684780" y="382265"/>
            <a:ext cx="9971388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it-IT" dirty="0">
                <a:cs typeface="Helvetica" panose="020B0604020202020204" pitchFamily="34" charset="0"/>
              </a:rPr>
              <a:t>Montagna365: situazione attuale – alcuni elementi</a:t>
            </a: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7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51AC031-CD73-4C1D-909C-EC06004514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sp>
        <p:nvSpPr>
          <p:cNvPr id="8" name="Shape 251">
            <a:extLst>
              <a:ext uri="{FF2B5EF4-FFF2-40B4-BE49-F238E27FC236}">
                <a16:creationId xmlns:a16="http://schemas.microsoft.com/office/drawing/2014/main" id="{E78E2061-ACE1-4EDF-A36A-6899A4F7A2F6}"/>
              </a:ext>
            </a:extLst>
          </p:cNvPr>
          <p:cNvSpPr/>
          <p:nvPr/>
        </p:nvSpPr>
        <p:spPr>
          <a:xfrm>
            <a:off x="1007096" y="2528307"/>
            <a:ext cx="15841760" cy="5078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3600" dirty="0">
                <a:cs typeface="Helvetica" panose="020B0604020202020204" pitchFamily="34" charset="0"/>
              </a:rPr>
              <a:t>La nostra montagna è già di fatto… </a:t>
            </a:r>
            <a:r>
              <a:rPr lang="it-IT" sz="3600" b="1" dirty="0">
                <a:cs typeface="Helvetica" panose="020B0604020202020204" pitchFamily="34" charset="0"/>
              </a:rPr>
              <a:t>estiva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3600" b="1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3600" dirty="0">
                <a:cs typeface="Helvetica" panose="020B0604020202020204" pitchFamily="34" charset="0"/>
              </a:rPr>
              <a:t>È in una fase di leggera crescita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3600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3600" dirty="0">
                <a:cs typeface="Helvetica" panose="020B0604020202020204" pitchFamily="34" charset="0"/>
              </a:rPr>
              <a:t>La saturazione dei posti letto è bassa, per contro ci mancano posti letto qualificati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3600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3600" dirty="0">
                <a:cs typeface="Helvetica" panose="020B0604020202020204" pitchFamily="34" charset="0"/>
              </a:rPr>
              <a:t>Mantiene capacità attrattiva da fuori regione, ma anche dall’estero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3600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3600" dirty="0">
                <a:cs typeface="Helvetica" panose="020B0604020202020204" pitchFamily="34" charset="0"/>
              </a:rPr>
              <a:t>Ha investito 266 Mln € sugli impianti di risalita negli ultimi 20 anni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196DA7B-BF58-42AF-B1F8-54FAE59DCFC8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0672727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301450" y="2119164"/>
            <a:ext cx="17835535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8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BD7907B-2A6F-4761-8AF6-C3EDE21A3794}"/>
              </a:ext>
            </a:extLst>
          </p:cNvPr>
          <p:cNvSpPr/>
          <p:nvPr/>
        </p:nvSpPr>
        <p:spPr>
          <a:xfrm>
            <a:off x="532336" y="382813"/>
            <a:ext cx="1807299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500" dirty="0">
                <a:cs typeface="Helvetica" panose="020B0604020202020204" pitchFamily="34" charset="0"/>
              </a:rPr>
              <a:t>Trend presenze Estate – Inverno Montagna 2017-2019</a:t>
            </a:r>
            <a:endParaRPr lang="it-IT" sz="3500" dirty="0">
              <a:solidFill>
                <a:srgbClr val="FF0000"/>
              </a:solidFill>
              <a:cs typeface="Helvetica" panose="020B0604020202020204" pitchFamily="34" charset="0"/>
            </a:endParaRPr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/>
        </p:nvGraphicFramePr>
        <p:xfrm>
          <a:off x="8892475" y="3055269"/>
          <a:ext cx="7910399" cy="5576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/>
        </p:nvGraphicFramePr>
        <p:xfrm>
          <a:off x="1079104" y="3186576"/>
          <a:ext cx="7128792" cy="544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Immagine 11">
            <a:extLst>
              <a:ext uri="{FF2B5EF4-FFF2-40B4-BE49-F238E27FC236}">
                <a16:creationId xmlns:a16="http://schemas.microsoft.com/office/drawing/2014/main" id="{92424CBF-C566-4F17-8524-240E45A6BB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342E236-09AF-42F2-A011-29179B0E4110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0583373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301450" y="2119164"/>
            <a:ext cx="17835535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9</a:t>
            </a:fld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B233A8A-6AD9-4DAA-A9E0-F2C859D9D193}"/>
              </a:ext>
            </a:extLst>
          </p:cNvPr>
          <p:cNvSpPr/>
          <p:nvPr/>
        </p:nvSpPr>
        <p:spPr>
          <a:xfrm>
            <a:off x="-361056" y="461012"/>
            <a:ext cx="1785798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500" dirty="0">
                <a:cs typeface="Helvetica" panose="020B0604020202020204" pitchFamily="34" charset="0"/>
              </a:rPr>
              <a:t>	Possibile ampliamento delle stagionalità classiche </a:t>
            </a:r>
            <a:r>
              <a:rPr lang="it-IT" sz="3500" dirty="0"/>
              <a:t> </a:t>
            </a:r>
          </a:p>
          <a:p>
            <a:endParaRPr lang="it-IT" sz="3500" dirty="0">
              <a:cs typeface="Helvetica" panose="020B0604020202020204" pitchFamily="34" charset="0"/>
            </a:endParaRPr>
          </a:p>
          <a:p>
            <a:r>
              <a:rPr lang="it-IT" sz="3500" dirty="0">
                <a:cs typeface="Helvetica" panose="020B0604020202020204" pitchFamily="34" charset="0"/>
              </a:rPr>
              <a:t>        Distribuzione mensile presenze maggio 2018 – aprile 2019 </a:t>
            </a:r>
            <a:r>
              <a:rPr lang="it-IT" sz="3500" dirty="0"/>
              <a:t>  </a:t>
            </a:r>
            <a:endParaRPr lang="it-IT" sz="3500" dirty="0">
              <a:solidFill>
                <a:srgbClr val="FF0000"/>
              </a:solidFill>
              <a:cs typeface="Helvetica" panose="020B0604020202020204" pitchFamily="34" charset="0"/>
            </a:endParaRPr>
          </a:p>
        </p:txBody>
      </p:sp>
      <p:graphicFrame>
        <p:nvGraphicFramePr>
          <p:cNvPr id="15" name="Grafico 14"/>
          <p:cNvGraphicFramePr>
            <a:graphicFrameLocks/>
          </p:cNvGraphicFramePr>
          <p:nvPr/>
        </p:nvGraphicFramePr>
        <p:xfrm>
          <a:off x="322732" y="2420897"/>
          <a:ext cx="11701588" cy="7112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2528376" y="2420897"/>
            <a:ext cx="4968552" cy="55091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Presenze Totali: </a:t>
            </a:r>
          </a:p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/>
              <a:t>1.040.935</a:t>
            </a:r>
          </a:p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Presenze Estive (maggio 2018 – ottobre 2018):</a:t>
            </a:r>
          </a:p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/>
              <a:t>645.238</a:t>
            </a:r>
          </a:p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Presenze Invernali (novembre 2018</a:t>
            </a:r>
            <a:r>
              <a:rPr kumimoji="0" lang="it-IT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– aprile 2019):</a:t>
            </a:r>
          </a:p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395.697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EC8DBF6-7A87-4567-B83F-3DAFE7ADBB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29223E1-6B31-4145-A8CE-6358987AF1EC}"/>
              </a:ext>
            </a:extLst>
          </p:cNvPr>
          <p:cNvSpPr txBox="1"/>
          <p:nvPr/>
        </p:nvSpPr>
        <p:spPr>
          <a:xfrm>
            <a:off x="57425" y="9917672"/>
            <a:ext cx="750239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dell’Audizione in Seconda Commissione Permanente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68459853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l">
          <a:defRPr sz="1800" i="1" dirty="0"/>
        </a:defPPr>
      </a:lst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algn="l">
          <a:defRPr sz="1800" i="1" dirty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81642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81642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81642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81642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4524</TotalTime>
  <Words>4556</Words>
  <Application>Microsoft Office PowerPoint</Application>
  <PresentationFormat>Personalizzato</PresentationFormat>
  <Paragraphs>1060</Paragraphs>
  <Slides>39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7" baseType="lpstr">
      <vt:lpstr>Arial</vt:lpstr>
      <vt:lpstr>Calibri</vt:lpstr>
      <vt:lpstr>Helvetica</vt:lpstr>
      <vt:lpstr>Times New Roman</vt:lpstr>
      <vt:lpstr>Wingdings</vt:lpstr>
      <vt:lpstr>Tema di Office</vt:lpstr>
      <vt:lpstr>1_Tema di Office</vt:lpstr>
      <vt:lpstr>Worksheet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Danielis</dc:creator>
  <cp:lastModifiedBy>Marco Cumin</cp:lastModifiedBy>
  <cp:revision>470</cp:revision>
  <cp:lastPrinted>2019-11-14T10:15:34Z</cp:lastPrinted>
  <dcterms:modified xsi:type="dcterms:W3CDTF">2019-11-18T14:57:12Z</dcterms:modified>
</cp:coreProperties>
</file>